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1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7" r:id="rId27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ED0BCE-F089-E036-5DAC-DC27FA441530}" v="174" dt="2025-04-27T20:50:35.989"/>
    <p1510:client id="{08C57F22-B45C-026B-2BE4-BFACD9D8451B}" v="97" dt="2025-04-27T21:09:34.095"/>
    <p1510:client id="{1157BF2B-3844-EAF2-0567-A2FF6CCE8AFA}" v="508" dt="2025-04-27T17:19:22.305"/>
    <p1510:client id="{216D4AC7-FDDB-7D8D-98AF-66202A620097}" v="9" dt="2025-04-27T21:15:42.683"/>
    <p1510:client id="{475AA8CB-82CE-9B7D-92E7-8C4E33F79215}" v="37" dt="2025-04-27T21:23:33.709"/>
    <p1510:client id="{4C1DF055-3164-DEE1-9285-A1CCF173DE23}" v="5" dt="2025-04-27T21:13:47.067"/>
    <p1510:client id="{C58AD799-0615-B918-2EC4-0FCFEECA7435}" v="3" dt="2025-04-27T21:12:05.719"/>
    <p1510:client id="{D3408613-7332-ACB5-88EB-441E7F593C38}" v="199" dt="2025-04-27T19:59:36.309"/>
    <p1510:client id="{FCE5DFB9-1315-58E1-AE7D-4A58A23AFA2C}" v="3" dt="2025-04-27T21:17:55.6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27/04/2025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skillfactory.ru/glossary/css/" TargetMode="External"/><Relationship Id="rId2" Type="http://schemas.openxmlformats.org/officeDocument/2006/relationships/hyperlink" Target="https://blog.skillfactory.ru/glossary/htm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blog.skillfactory.ru/glossary/javascript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3">
            <a:extLst>
              <a:ext uri="{FF2B5EF4-FFF2-40B4-BE49-F238E27FC236}">
                <a16:creationId xmlns:a16="http://schemas.microsoft.com/office/drawing/2014/main" id="{37C6002D-203B-1C4F-090D-FBC01F3715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541" b="-1"/>
          <a:stretch/>
        </p:blipFill>
        <p:spPr>
          <a:xfrm>
            <a:off x="3612271" y="1"/>
            <a:ext cx="8579729" cy="6857999"/>
          </a:xfrm>
          <a:prstGeom prst="rect">
            <a:avLst/>
          </a:prstGeom>
        </p:spPr>
      </p:pic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8AF7EC3B-D347-F3A2-2D11-E5E392A63A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42561"/>
            <a:ext cx="3615251" cy="6864546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algn="l"/>
            <a:r>
              <a:rPr lang="ru-RU" sz="3200" b="1" err="1">
                <a:solidFill>
                  <a:schemeClr val="accent1"/>
                </a:solidFill>
                <a:cs typeface="Calibri"/>
              </a:rPr>
              <a:t>Факультeт</a:t>
            </a:r>
            <a:r>
              <a:rPr lang="ru-RU" sz="3200" b="1">
                <a:solidFill>
                  <a:schemeClr val="accent1"/>
                </a:solidFill>
                <a:cs typeface="Calibri"/>
              </a:rPr>
              <a:t>:</a:t>
            </a:r>
            <a:r>
              <a:rPr lang="ru-RU" sz="2800">
                <a:cs typeface="Calibri"/>
              </a:rPr>
              <a:t> </a:t>
            </a:r>
            <a:r>
              <a:rPr lang="ru-RU" sz="3100" b="1">
                <a:cs typeface="Calibri"/>
              </a:rPr>
              <a:t>Информационные технологии и управление</a:t>
            </a:r>
          </a:p>
          <a:p>
            <a:pPr algn="l"/>
            <a:r>
              <a:rPr lang="ru-RU" sz="3200" b="1">
                <a:solidFill>
                  <a:schemeClr val="accent1"/>
                </a:solidFill>
                <a:cs typeface="Calibri"/>
              </a:rPr>
              <a:t>Предмет:</a:t>
            </a:r>
          </a:p>
          <a:p>
            <a:pPr algn="l"/>
            <a:r>
              <a:rPr lang="ru" sz="3100" b="1">
                <a:latin typeface="Aptos"/>
                <a:cs typeface="Times New Roman"/>
              </a:rPr>
              <a:t>Веб-системы и технологии</a:t>
            </a:r>
          </a:p>
          <a:p>
            <a:pPr algn="l"/>
            <a:r>
              <a:rPr lang="ru" sz="3100" b="1">
                <a:solidFill>
                  <a:schemeClr val="accent1"/>
                </a:solidFill>
                <a:cs typeface="Times New Roman"/>
              </a:rPr>
              <a:t>Тема:</a:t>
            </a:r>
          </a:p>
          <a:p>
            <a:pPr algn="l"/>
            <a:r>
              <a:rPr lang="ru" sz="3100" b="1">
                <a:solidFill>
                  <a:srgbClr val="FFFFFF"/>
                </a:solidFill>
                <a:cs typeface="Times New Roman"/>
              </a:rPr>
              <a:t>Разработка онлайн информационной системы для продуктовых магазинов</a:t>
            </a:r>
          </a:p>
          <a:p>
            <a:pPr algn="l"/>
            <a:r>
              <a:rPr lang="ru-RU" sz="3200" b="1">
                <a:solidFill>
                  <a:schemeClr val="accent1"/>
                </a:solidFill>
                <a:cs typeface="Calibri"/>
              </a:rPr>
              <a:t>Группа:</a:t>
            </a:r>
            <a:endParaRPr lang="ru-RU" sz="3200">
              <a:solidFill>
                <a:schemeClr val="accent1"/>
              </a:solidFill>
            </a:endParaRPr>
          </a:p>
          <a:p>
            <a:pPr algn="l"/>
            <a:r>
              <a:rPr lang="ru-RU" sz="3100" b="1">
                <a:cs typeface="Calibri"/>
              </a:rPr>
              <a:t>680.22</a:t>
            </a:r>
          </a:p>
          <a:p>
            <a:pPr algn="l"/>
            <a:r>
              <a:rPr lang="ru-RU" sz="3200" b="1">
                <a:solidFill>
                  <a:schemeClr val="accent1"/>
                </a:solidFill>
                <a:cs typeface="Calibri"/>
              </a:rPr>
              <a:t>И.Ф:</a:t>
            </a:r>
          </a:p>
          <a:p>
            <a:pPr algn="l"/>
            <a:r>
              <a:rPr lang="ru-RU" sz="3100" b="1">
                <a:cs typeface="Calibri"/>
              </a:rPr>
              <a:t>Нурлан Агаев</a:t>
            </a:r>
          </a:p>
          <a:p>
            <a:pPr algn="l"/>
            <a:r>
              <a:rPr lang="ru-RU" sz="3100" b="1">
                <a:solidFill>
                  <a:schemeClr val="accent1"/>
                </a:solidFill>
                <a:cs typeface="Calibri"/>
              </a:rPr>
              <a:t>И.Ф </a:t>
            </a:r>
            <a:r>
              <a:rPr lang="ru-RU" sz="3100" b="1" err="1">
                <a:solidFill>
                  <a:schemeClr val="accent1"/>
                </a:solidFill>
                <a:cs typeface="Calibri"/>
              </a:rPr>
              <a:t>преподователя</a:t>
            </a:r>
            <a:r>
              <a:rPr lang="ru-RU" sz="3100" b="1">
                <a:solidFill>
                  <a:schemeClr val="accent1"/>
                </a:solidFill>
                <a:cs typeface="Calibri"/>
              </a:rPr>
              <a:t>:</a:t>
            </a:r>
            <a:endParaRPr lang="ru-RU" sz="3100" b="1">
              <a:solidFill>
                <a:schemeClr val="accent1"/>
              </a:solidFill>
              <a:ea typeface="Calibri"/>
              <a:cs typeface="Calibri"/>
            </a:endParaRPr>
          </a:p>
          <a:p>
            <a:pPr algn="l"/>
            <a:r>
              <a:rPr lang="ru-RU" sz="3100" b="1" u="sng" err="1">
                <a:ea typeface="Calibri" panose="020F0502020204030204"/>
                <a:cs typeface="Calibri"/>
              </a:rPr>
              <a:t>Мятляб</a:t>
            </a:r>
            <a:r>
              <a:rPr lang="ru-RU" sz="3100" b="1" u="sng">
                <a:ea typeface="Calibri" panose="020F0502020204030204"/>
                <a:cs typeface="Calibri"/>
              </a:rPr>
              <a:t> Халилов</a:t>
            </a:r>
          </a:p>
          <a:p>
            <a:pPr algn="l"/>
            <a:r>
              <a:rPr lang="ru-RU" b="1">
                <a:solidFill>
                  <a:schemeClr val="accent1"/>
                </a:solidFill>
                <a:cs typeface="Calibri"/>
              </a:rPr>
              <a:t>   </a:t>
            </a:r>
            <a:endParaRPr lang="ru-RU">
              <a:solidFill>
                <a:schemeClr val="accent1"/>
              </a:solidFill>
            </a:endParaRPr>
          </a:p>
          <a:p>
            <a:pPr algn="l"/>
            <a:endParaRPr lang="ru-RU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5961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2B245-77D3-2B9C-F983-838880807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46" y="1086218"/>
            <a:ext cx="4876886" cy="1128068"/>
          </a:xfrm>
        </p:spPr>
        <p:txBody>
          <a:bodyPr anchor="ctr">
            <a:normAutofit/>
          </a:bodyPr>
          <a:lstStyle/>
          <a:p>
            <a:r>
              <a:rPr lang="ru" sz="3700" b="1">
                <a:ea typeface="+mj-lt"/>
                <a:cs typeface="+mj-lt"/>
              </a:rPr>
              <a:t>1.3.1 Каскадные таблицы стилей</a:t>
            </a:r>
            <a:endParaRPr lang="en-US" sz="3700"/>
          </a:p>
          <a:p>
            <a:endParaRPr lang="en-GB" sz="3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5C827-F475-5A50-7C77-48C3453B3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" y="2164810"/>
            <a:ext cx="5192028" cy="4540301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buNone/>
            </a:pPr>
            <a:r>
              <a:rPr lang="ru" sz="2000" b="1">
                <a:ea typeface="+mn-lt"/>
                <a:cs typeface="+mn-lt"/>
              </a:rPr>
              <a:t>Рассмотрим подробнее каскадные таблицы стилей 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- CSS (</a:t>
            </a:r>
            <a:r>
              <a:rPr lang="ru" sz="2000" b="1" err="1">
                <a:solidFill>
                  <a:schemeClr val="accent1"/>
                </a:solidFill>
                <a:ea typeface="+mn-lt"/>
                <a:cs typeface="+mn-lt"/>
              </a:rPr>
              <a:t>CascadingStyleSheets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).</a:t>
            </a:r>
            <a:r>
              <a:rPr lang="ru" sz="2000" b="1">
                <a:ea typeface="+mn-lt"/>
                <a:cs typeface="+mn-lt"/>
              </a:rPr>
              <a:t> Это стандарт позволяющий задавать описание внешнего вида некоторых элементов страницы на HTML. 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CSS </a:t>
            </a:r>
            <a:r>
              <a:rPr lang="ru" sz="2000" b="1">
                <a:ea typeface="+mn-lt"/>
                <a:cs typeface="+mn-lt"/>
              </a:rPr>
              <a:t>используется при создании Web-страниц для определения шрифта, цвета, расположения и прочих атрибутов, используемых в документе, элементов.</a:t>
            </a:r>
            <a:endParaRPr lang="en-US" sz="2000" b="1"/>
          </a:p>
          <a:p>
            <a:pPr marL="0" indent="0" algn="ctr">
              <a:buNone/>
            </a:pPr>
            <a:r>
              <a:rPr lang="ru" sz="2000" b="1">
                <a:latin typeface="Aptos"/>
                <a:cs typeface="Times New Roman"/>
              </a:rPr>
              <a:t>Основная цель использования CSS разграничить само содержимое страницы, созданное на языке HTML и описание оформления, которое написано на CSS</a:t>
            </a:r>
            <a:r>
              <a:rPr lang="ru" sz="2000" b="1">
                <a:latin typeface="Times New Roman"/>
                <a:cs typeface="Times New Roman"/>
              </a:rPr>
              <a:t>.</a:t>
            </a:r>
            <a:endParaRPr lang="en-GB" sz="2000" b="1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eginner's Guide to Learning CSS: Cascading Style Sheets Tutorial - Custom  Software, Infinite Possibilities.">
            <a:extLst>
              <a:ext uri="{FF2B5EF4-FFF2-40B4-BE49-F238E27FC236}">
                <a16:creationId xmlns:a16="http://schemas.microsoft.com/office/drawing/2014/main" id="{146338C6-E5B4-D5B0-6A11-9A0EECC3EC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651" r="16869" b="-10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9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5D54C9-643D-01FB-7AE5-55CB7C030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7138" y="375499"/>
            <a:ext cx="5323715" cy="1642970"/>
          </a:xfrm>
        </p:spPr>
        <p:txBody>
          <a:bodyPr anchor="b">
            <a:normAutofit/>
          </a:bodyPr>
          <a:lstStyle/>
          <a:p>
            <a:r>
              <a:rPr lang="ru" sz="4000" b="1">
                <a:solidFill>
                  <a:schemeClr val="accent1"/>
                </a:solidFill>
                <a:ea typeface="+mj-lt"/>
                <a:cs typeface="+mj-lt"/>
              </a:rPr>
              <a:t>1.3.2 JavaScript</a:t>
            </a:r>
            <a:endParaRPr lang="en-US" sz="4000">
              <a:solidFill>
                <a:schemeClr val="accent1"/>
              </a:solidFill>
            </a:endParaRPr>
          </a:p>
          <a:p>
            <a:endParaRPr lang="en-GB" sz="400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1E8FC-396E-DEA4-A115-70E0C6B1E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596" y="2017967"/>
            <a:ext cx="6423551" cy="438021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None/>
            </a:pPr>
            <a:r>
              <a:rPr lang="ru" sz="2000" b="1">
                <a:ea typeface="+mn-lt"/>
                <a:cs typeface="+mn-lt"/>
              </a:rPr>
              <a:t>Несмотря на то, что 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JavaScript</a:t>
            </a:r>
            <a:r>
              <a:rPr lang="ru" sz="2000" b="1">
                <a:ea typeface="+mn-lt"/>
                <a:cs typeface="+mn-lt"/>
              </a:rPr>
              <a:t> не является стандартом W3C, мы рассмотрим его в данном контексте, и как часть DHTML.</a:t>
            </a:r>
            <a:endParaRPr lang="en-US" sz="2000" b="1"/>
          </a:p>
          <a:p>
            <a:pPr marL="0" indent="0">
              <a:buNone/>
            </a:pPr>
            <a:r>
              <a:rPr lang="ru" sz="2000" b="1">
                <a:solidFill>
                  <a:schemeClr val="accent1"/>
                </a:solidFill>
                <a:latin typeface="Aptos"/>
                <a:cs typeface="Times New Roman"/>
              </a:rPr>
              <a:t>JavaScript</a:t>
            </a:r>
            <a:r>
              <a:rPr lang="ru" sz="2000" b="1">
                <a:latin typeface="Aptos"/>
                <a:cs typeface="Times New Roman"/>
              </a:rPr>
              <a:t> - это объектно-ориентированный скриптовый язык программирования. JavaScript встраиваемый язык, используемый для доступа к объектам в приложениях. Он нашел очень широкое применение при создании Web-страниц. JavaScript очень похож на язык Си, но все же имеет кардинальные отличия: Структуру объектов и тип объектов (например переменных, функций) можно определить в процессе выполнения кода. В JavaScript действует автоматическое приведение типов </a:t>
            </a:r>
            <a:r>
              <a:rPr lang="ru" sz="2000" b="1" err="1">
                <a:latin typeface="Aptos"/>
                <a:cs typeface="Times New Roman"/>
              </a:rPr>
              <a:t>данных.Использовать</a:t>
            </a:r>
            <a:r>
              <a:rPr lang="ru" sz="2000" b="1">
                <a:latin typeface="Aptos"/>
                <a:cs typeface="Times New Roman"/>
              </a:rPr>
              <a:t> JavaScript на странице, можно при помощи тегов&lt;</a:t>
            </a:r>
            <a:r>
              <a:rPr lang="ru" sz="2000" b="1" err="1">
                <a:latin typeface="Aptos"/>
                <a:cs typeface="Times New Roman"/>
              </a:rPr>
              <a:t>script</a:t>
            </a:r>
            <a:r>
              <a:rPr lang="ru" sz="2000" b="1">
                <a:latin typeface="Aptos"/>
                <a:cs typeface="Times New Roman"/>
              </a:rPr>
              <a:t>&gt;&lt;/</a:t>
            </a:r>
            <a:r>
              <a:rPr lang="ru" sz="2000" b="1" err="1">
                <a:latin typeface="Aptos"/>
                <a:cs typeface="Times New Roman"/>
              </a:rPr>
              <a:t>script</a:t>
            </a:r>
            <a:r>
              <a:rPr lang="ru" sz="2000" b="1">
                <a:latin typeface="Aptos"/>
                <a:cs typeface="Times New Roman"/>
              </a:rPr>
              <a:t>&gt;. </a:t>
            </a:r>
            <a:endParaRPr lang="en-GB" sz="2000" b="1">
              <a:latin typeface="Apto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he Complete Javascript Course | Basic to Advanced Topics Covered">
            <a:extLst>
              <a:ext uri="{FF2B5EF4-FFF2-40B4-BE49-F238E27FC236}">
                <a16:creationId xmlns:a16="http://schemas.microsoft.com/office/drawing/2014/main" id="{81F2654E-30F0-014A-E1FC-C29E782DF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967" y="1359681"/>
            <a:ext cx="4170530" cy="417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3351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ACFB9B-2A5A-5355-8073-BCB5C51B7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1062666"/>
            <a:ext cx="10066122" cy="1298448"/>
          </a:xfrm>
        </p:spPr>
        <p:txBody>
          <a:bodyPr anchor="b">
            <a:normAutofit/>
          </a:bodyPr>
          <a:lstStyle/>
          <a:p>
            <a:pPr lvl="1"/>
            <a:r>
              <a:rPr lang="en-GB" sz="4800" b="1">
                <a:solidFill>
                  <a:schemeClr val="accent1"/>
                </a:solidFill>
                <a:latin typeface="+mj-lt"/>
                <a:ea typeface="+mj-lt"/>
                <a:cs typeface="+mj-lt"/>
              </a:rPr>
              <a:t>1.4 Bootstrap</a:t>
            </a:r>
            <a:endParaRPr lang="en-US" sz="4800">
              <a:solidFill>
                <a:schemeClr val="accent1"/>
              </a:solidFill>
            </a:endParaRPr>
          </a:p>
          <a:p>
            <a:endParaRPr lang="en-GB" sz="4800">
              <a:solidFill>
                <a:schemeClr val="accent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EFA2C-A1FD-3551-2D3C-35DBE2D38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934" y="2350128"/>
            <a:ext cx="6692206" cy="4221340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buNone/>
            </a:pPr>
            <a:r>
              <a:rPr lang="en-GB" sz="2000" b="1">
                <a:solidFill>
                  <a:schemeClr val="accent1"/>
                </a:solidFill>
                <a:ea typeface="+mn-lt"/>
                <a:cs typeface="+mn-lt"/>
              </a:rPr>
              <a:t>Bootstrap</a:t>
            </a:r>
            <a:r>
              <a:rPr lang="en-GB" sz="2000" b="1">
                <a:ea typeface="+mn-lt"/>
                <a:cs typeface="+mn-lt"/>
              </a:rPr>
              <a:t> — </a:t>
            </a:r>
            <a:r>
              <a:rPr lang="en-GB" sz="2000" b="1" err="1">
                <a:ea typeface="+mn-lt"/>
                <a:cs typeface="+mn-lt"/>
              </a:rPr>
              <a:t>это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открытый</a:t>
            </a:r>
            <a:r>
              <a:rPr lang="en-GB" sz="2000" b="1">
                <a:ea typeface="+mn-lt"/>
                <a:cs typeface="+mn-lt"/>
              </a:rPr>
              <a:t> и </a:t>
            </a:r>
            <a:r>
              <a:rPr lang="en-GB" sz="2000" b="1" err="1">
                <a:ea typeface="+mn-lt"/>
                <a:cs typeface="+mn-lt"/>
              </a:rPr>
              <a:t>бесплатный</a:t>
            </a:r>
            <a:r>
              <a:rPr lang="en-GB" sz="2000" b="1">
                <a:ea typeface="+mn-lt"/>
                <a:cs typeface="+mn-lt"/>
              </a:rPr>
              <a:t> </a:t>
            </a:r>
            <a:r>
              <a:rPr lang="en-GB" sz="2000" b="1"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HTML-</a:t>
            </a:r>
            <a:r>
              <a:rPr lang="en-GB" sz="2000" b="1">
                <a:ea typeface="+mn-lt"/>
                <a:cs typeface="+mn-lt"/>
              </a:rPr>
              <a:t>, </a:t>
            </a:r>
            <a:r>
              <a:rPr lang="en-GB" sz="2000" b="1"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CSS-</a:t>
            </a:r>
            <a:r>
              <a:rPr lang="en-GB" sz="2000" b="1">
                <a:ea typeface="+mn-lt"/>
                <a:cs typeface="+mn-lt"/>
              </a:rPr>
              <a:t> и </a:t>
            </a:r>
            <a:r>
              <a:rPr lang="en-GB" sz="2000" b="1"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JS-фреймворк</a:t>
            </a:r>
            <a:r>
              <a:rPr lang="en-GB" sz="2000" b="1">
                <a:ea typeface="+mn-lt"/>
                <a:cs typeface="+mn-lt"/>
              </a:rPr>
              <a:t>, </a:t>
            </a:r>
            <a:r>
              <a:rPr lang="en-GB" sz="2000" b="1" err="1">
                <a:ea typeface="+mn-lt"/>
                <a:cs typeface="+mn-lt"/>
              </a:rPr>
              <a:t>который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используют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веб-разработчики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для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быстрой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верстки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адаптивных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дизайнов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сайтов</a:t>
            </a:r>
            <a:r>
              <a:rPr lang="en-GB" sz="2000" b="1">
                <a:ea typeface="+mn-lt"/>
                <a:cs typeface="+mn-lt"/>
              </a:rPr>
              <a:t> и </a:t>
            </a:r>
            <a:r>
              <a:rPr lang="en-GB" sz="2000" b="1" err="1">
                <a:ea typeface="+mn-lt"/>
                <a:cs typeface="+mn-lt"/>
              </a:rPr>
              <a:t>веб-приложений</a:t>
            </a:r>
            <a:r>
              <a:rPr lang="en-GB" sz="2000" b="1">
                <a:ea typeface="+mn-lt"/>
                <a:cs typeface="+mn-lt"/>
              </a:rPr>
              <a:t>. </a:t>
            </a:r>
            <a:r>
              <a:rPr lang="en-GB" sz="2000" b="1" err="1">
                <a:ea typeface="+mn-lt"/>
                <a:cs typeface="+mn-lt"/>
              </a:rPr>
              <a:t>Включает</a:t>
            </a:r>
            <a:r>
              <a:rPr lang="en-GB" sz="2000" b="1">
                <a:ea typeface="+mn-lt"/>
                <a:cs typeface="+mn-lt"/>
              </a:rPr>
              <a:t> в </a:t>
            </a:r>
            <a:r>
              <a:rPr lang="en-GB" sz="2000" b="1" err="1">
                <a:ea typeface="+mn-lt"/>
                <a:cs typeface="+mn-lt"/>
              </a:rPr>
              <a:t>себя</a:t>
            </a:r>
            <a:r>
              <a:rPr lang="en-GB" sz="2000" b="1">
                <a:ea typeface="+mn-lt"/>
                <a:cs typeface="+mn-lt"/>
              </a:rPr>
              <a:t> CSS- и HTML-</a:t>
            </a:r>
            <a:r>
              <a:rPr lang="en-GB" sz="2000" b="1" err="1">
                <a:ea typeface="+mn-lt"/>
                <a:cs typeface="+mn-lt"/>
              </a:rPr>
              <a:t>шаблоны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оформления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для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веб-форм</a:t>
            </a:r>
            <a:r>
              <a:rPr lang="en-GB" sz="2000" b="1">
                <a:ea typeface="+mn-lt"/>
                <a:cs typeface="+mn-lt"/>
              </a:rPr>
              <a:t>, </a:t>
            </a:r>
            <a:r>
              <a:rPr lang="en-GB" sz="2000" b="1" err="1">
                <a:ea typeface="+mn-lt"/>
                <a:cs typeface="+mn-lt"/>
              </a:rPr>
              <a:t>меток</a:t>
            </a:r>
            <a:r>
              <a:rPr lang="en-GB" sz="2000" b="1">
                <a:ea typeface="+mn-lt"/>
                <a:cs typeface="+mn-lt"/>
              </a:rPr>
              <a:t>, </a:t>
            </a:r>
            <a:r>
              <a:rPr lang="en-GB" sz="2000" b="1" err="1">
                <a:ea typeface="+mn-lt"/>
                <a:cs typeface="+mn-lt"/>
              </a:rPr>
              <a:t>типографики</a:t>
            </a:r>
            <a:r>
              <a:rPr lang="en-GB" sz="2000" b="1">
                <a:ea typeface="+mn-lt"/>
                <a:cs typeface="+mn-lt"/>
              </a:rPr>
              <a:t>, </a:t>
            </a:r>
            <a:r>
              <a:rPr lang="en-GB" sz="2000" b="1" err="1">
                <a:ea typeface="+mn-lt"/>
                <a:cs typeface="+mn-lt"/>
              </a:rPr>
              <a:t>кнопок</a:t>
            </a:r>
            <a:r>
              <a:rPr lang="en-GB" sz="2000" b="1">
                <a:ea typeface="+mn-lt"/>
                <a:cs typeface="+mn-lt"/>
              </a:rPr>
              <a:t>, </a:t>
            </a:r>
            <a:r>
              <a:rPr lang="en-GB" sz="2000" b="1" err="1">
                <a:ea typeface="+mn-lt"/>
                <a:cs typeface="+mn-lt"/>
              </a:rPr>
              <a:t>блоков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навигации</a:t>
            </a:r>
            <a:r>
              <a:rPr lang="en-GB" sz="2000" b="1">
                <a:ea typeface="+mn-lt"/>
                <a:cs typeface="+mn-lt"/>
              </a:rPr>
              <a:t> и </a:t>
            </a:r>
            <a:r>
              <a:rPr lang="en-GB" sz="2000" b="1" err="1">
                <a:ea typeface="+mn-lt"/>
                <a:cs typeface="+mn-lt"/>
              </a:rPr>
              <a:t>других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компонентов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веб-интерфейса</a:t>
            </a:r>
            <a:r>
              <a:rPr lang="en-GB" sz="2000" b="1">
                <a:ea typeface="+mn-lt"/>
                <a:cs typeface="+mn-lt"/>
              </a:rPr>
              <a:t>. </a:t>
            </a:r>
            <a:endParaRPr lang="en-US" sz="2000" b="1"/>
          </a:p>
          <a:p>
            <a:pPr>
              <a:buNone/>
            </a:pPr>
            <a:r>
              <a:rPr lang="ru" sz="2000" b="1">
                <a:ea typeface="+mn-lt"/>
                <a:cs typeface="+mn-lt"/>
              </a:rPr>
              <a:t>По сути, </a:t>
            </a:r>
            <a:r>
              <a:rPr lang="ru" sz="2000" b="1" err="1">
                <a:solidFill>
                  <a:schemeClr val="accent1"/>
                </a:solidFill>
                <a:ea typeface="+mn-lt"/>
                <a:cs typeface="+mn-lt"/>
              </a:rPr>
              <a:t>Bootstrap</a:t>
            </a:r>
            <a:r>
              <a:rPr lang="ru" sz="2000" b="1">
                <a:ea typeface="+mn-lt"/>
                <a:cs typeface="+mn-lt"/>
              </a:rPr>
              <a:t> — это набор файлов. После их подключения к странице для верстки станет доступно большое количество готовых компонентов и классов. Они позволяют быстро и качественно создавать адаптивный дизайн сайта.</a:t>
            </a:r>
            <a:endParaRPr lang="en-GB" sz="2000" b="1"/>
          </a:p>
          <a:p>
            <a:pPr marL="0" indent="0">
              <a:buNone/>
            </a:pPr>
            <a:endParaRPr lang="en-GB" sz="1800"/>
          </a:p>
        </p:txBody>
      </p:sp>
      <p:pic>
        <p:nvPicPr>
          <p:cNvPr id="4" name="Picture 3" descr="themeid/bootstrap-icon - npm">
            <a:extLst>
              <a:ext uri="{FF2B5EF4-FFF2-40B4-BE49-F238E27FC236}">
                <a16:creationId xmlns:a16="http://schemas.microsoft.com/office/drawing/2014/main" id="{62DEF3F2-EF27-01EB-4E4E-11CE5CCA0F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548" y="2484255"/>
            <a:ext cx="3714244" cy="3714244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339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Фотографии на тему «Интернет Технологии» — скачивайте бесплатные  изображения высокого качества | Freepik">
            <a:extLst>
              <a:ext uri="{FF2B5EF4-FFF2-40B4-BE49-F238E27FC236}">
                <a16:creationId xmlns:a16="http://schemas.microsoft.com/office/drawing/2014/main" id="{A00AE7D9-FA6D-EB10-F603-FFC2EA6068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15414"/>
          <a:stretch/>
        </p:blipFill>
        <p:spPr>
          <a:xfrm>
            <a:off x="20" y="14378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892395-7C85-A1E9-205D-A7D6FEE43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7736" y="2344437"/>
            <a:ext cx="9330905" cy="21816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>
                <a:solidFill>
                  <a:srgbClr val="FFFFFF"/>
                </a:solidFill>
              </a:rPr>
              <a:t>2. ПРАКТИЧЕСКАЯ ЧАСТЬ</a:t>
            </a:r>
            <a:endParaRPr lang="en-US" sz="6000">
              <a:solidFill>
                <a:srgbClr val="FFFFFF"/>
              </a:solidFill>
            </a:endParaRPr>
          </a:p>
          <a:p>
            <a:pPr algn="ctr"/>
            <a:endParaRPr lang="en-US" sz="6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51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D11241-42B1-FC8B-A4CA-6696AE644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 b="1">
                <a:solidFill>
                  <a:srgbClr val="FFFFFF"/>
                </a:solidFill>
                <a:latin typeface="Times New Roman"/>
                <a:cs typeface="Times New Roman"/>
              </a:rPr>
              <a:t> 2.1</a:t>
            </a:r>
            <a:r>
              <a:rPr lang="en-GB" sz="40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GB" sz="4000" b="1">
                <a:solidFill>
                  <a:srgbClr val="FFFFFF"/>
                </a:solidFill>
                <a:latin typeface="Times New Roman"/>
                <a:cs typeface="Times New Roman"/>
              </a:rPr>
              <a:t>Описание предметно</a:t>
            </a:r>
            <a:r>
              <a:rPr lang="ru" sz="4000" b="1">
                <a:solidFill>
                  <a:srgbClr val="FFFFFF"/>
                </a:solidFill>
                <a:latin typeface="Times New Roman"/>
                <a:cs typeface="Times New Roman"/>
              </a:rPr>
              <a:t>й области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40230-AFC1-4200-A65D-DB9CD6EB0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9609" y="471724"/>
            <a:ext cx="6838940" cy="6388821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buNone/>
            </a:pPr>
            <a:r>
              <a:rPr lang="en-GB" sz="2000" b="1" err="1">
                <a:solidFill>
                  <a:schemeClr val="accent1"/>
                </a:solidFill>
                <a:ea typeface="+mn-lt"/>
                <a:cs typeface="+mn-lt"/>
              </a:rPr>
              <a:t>Предм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е</a:t>
            </a:r>
            <a:r>
              <a:rPr lang="en-GB" sz="2000" b="1" err="1">
                <a:solidFill>
                  <a:schemeClr val="accent1"/>
                </a:solidFill>
                <a:ea typeface="+mn-lt"/>
                <a:cs typeface="+mn-lt"/>
              </a:rPr>
              <a:t>тная</a:t>
            </a:r>
            <a:r>
              <a:rPr lang="en-GB" sz="2000" b="1">
                <a:solidFill>
                  <a:schemeClr val="accent1"/>
                </a:solidFill>
                <a:ea typeface="+mn-lt"/>
                <a:cs typeface="+mn-lt"/>
              </a:rPr>
              <a:t> </a:t>
            </a:r>
            <a:r>
              <a:rPr lang="en-GB" sz="2000" b="1" err="1">
                <a:solidFill>
                  <a:schemeClr val="accent1"/>
                </a:solidFill>
                <a:ea typeface="+mn-lt"/>
                <a:cs typeface="+mn-lt"/>
              </a:rPr>
              <a:t>область</a:t>
            </a:r>
            <a:r>
              <a:rPr lang="en-GB" sz="2000" b="1">
                <a:ea typeface="+mn-lt"/>
                <a:cs typeface="+mn-lt"/>
              </a:rPr>
              <a:t> - </a:t>
            </a:r>
            <a:r>
              <a:rPr lang="en-GB" sz="2000" b="1" err="1">
                <a:ea typeface="+mn-lt"/>
                <a:cs typeface="+mn-lt"/>
              </a:rPr>
              <a:t>область</a:t>
            </a:r>
            <a:r>
              <a:rPr lang="en-GB" sz="2000" b="1">
                <a:ea typeface="+mn-lt"/>
                <a:cs typeface="+mn-lt"/>
              </a:rPr>
              <a:t> т</a:t>
            </a:r>
            <a:r>
              <a:rPr lang="ru" sz="2000" b="1">
                <a:ea typeface="+mn-lt"/>
                <a:cs typeface="+mn-lt"/>
              </a:rPr>
              <a:t>е</a:t>
            </a:r>
            <a:r>
              <a:rPr lang="en-GB" sz="2000" b="1" err="1">
                <a:ea typeface="+mn-lt"/>
                <a:cs typeface="+mn-lt"/>
              </a:rPr>
              <a:t>ории</a:t>
            </a:r>
            <a:r>
              <a:rPr lang="en-GB" sz="2000" b="1">
                <a:ea typeface="+mn-lt"/>
                <a:cs typeface="+mn-lt"/>
              </a:rPr>
              <a:t>, </a:t>
            </a:r>
            <a:r>
              <a:rPr lang="en-GB" sz="2000" b="1" err="1">
                <a:ea typeface="+mn-lt"/>
                <a:cs typeface="+mn-lt"/>
              </a:rPr>
              <a:t>рассматривасмая</a:t>
            </a:r>
            <a:r>
              <a:rPr lang="en-GB" sz="2000" b="1">
                <a:ea typeface="+mn-lt"/>
                <a:cs typeface="+mn-lt"/>
              </a:rPr>
              <a:t> в </a:t>
            </a:r>
            <a:r>
              <a:rPr lang="ru" sz="2000" b="1">
                <a:ea typeface="+mn-lt"/>
                <a:cs typeface="+mn-lt"/>
              </a:rPr>
              <a:t>п</a:t>
            </a:r>
            <a:r>
              <a:rPr lang="en-GB" sz="2000" b="1" err="1">
                <a:ea typeface="+mn-lt"/>
                <a:cs typeface="+mn-lt"/>
              </a:rPr>
              <a:t>ределах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отдельного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рассуждения</a:t>
            </a:r>
            <a:r>
              <a:rPr lang="en-GB" sz="2000" b="1">
                <a:ea typeface="+mn-lt"/>
                <a:cs typeface="+mn-lt"/>
              </a:rPr>
              <a:t>, </a:t>
            </a:r>
            <a:r>
              <a:rPr lang="en-GB" sz="2000" b="1" err="1">
                <a:ea typeface="+mn-lt"/>
                <a:cs typeface="+mn-lt"/>
              </a:rPr>
              <a:t>научной</a:t>
            </a:r>
            <a:r>
              <a:rPr lang="en-GB" sz="2000" b="1">
                <a:ea typeface="+mn-lt"/>
                <a:cs typeface="+mn-lt"/>
              </a:rPr>
              <a:t> т</a:t>
            </a:r>
            <a:r>
              <a:rPr lang="ru" sz="2000" b="1">
                <a:ea typeface="+mn-lt"/>
                <a:cs typeface="+mn-lt"/>
              </a:rPr>
              <a:t>е</a:t>
            </a:r>
            <a:r>
              <a:rPr lang="en-GB" sz="2000" b="1" err="1">
                <a:ea typeface="+mn-lt"/>
                <a:cs typeface="+mn-lt"/>
              </a:rPr>
              <a:t>ории</a:t>
            </a:r>
            <a:r>
              <a:rPr lang="en-GB" sz="2000" b="1">
                <a:ea typeface="+mn-lt"/>
                <a:cs typeface="+mn-lt"/>
              </a:rPr>
              <a:t>. </a:t>
            </a:r>
            <a:endParaRPr lang="en-GB" sz="2000" b="1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buNone/>
            </a:pPr>
            <a:r>
              <a:rPr lang="en-GB" sz="2000" b="1">
                <a:solidFill>
                  <a:schemeClr val="accent1"/>
                </a:solidFill>
                <a:ea typeface="+mn-lt"/>
                <a:cs typeface="+mn-lt"/>
              </a:rPr>
              <a:t>П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ре</a:t>
            </a:r>
            <a:r>
              <a:rPr lang="en-GB" sz="2000" b="1">
                <a:solidFill>
                  <a:schemeClr val="accent1"/>
                </a:solidFill>
                <a:ea typeface="+mn-lt"/>
                <a:cs typeface="+mn-lt"/>
              </a:rPr>
              <a:t>дметной </a:t>
            </a:r>
            <a:r>
              <a:rPr lang="en-GB" sz="2000" b="1" err="1">
                <a:solidFill>
                  <a:schemeClr val="accent1"/>
                </a:solidFill>
                <a:ea typeface="+mn-lt"/>
                <a:cs typeface="+mn-lt"/>
              </a:rPr>
              <a:t>областью</a:t>
            </a:r>
            <a:r>
              <a:rPr lang="en-GB" sz="2000" b="1">
                <a:solidFill>
                  <a:schemeClr val="accent1"/>
                </a:solidFill>
                <a:ea typeface="+mn-lt"/>
                <a:cs typeface="+mn-lt"/>
              </a:rPr>
              <a:t> </a:t>
            </a:r>
            <a:r>
              <a:rPr lang="en-GB" sz="2000" b="1" err="1">
                <a:solidFill>
                  <a:schemeClr val="accent1"/>
                </a:solidFill>
                <a:ea typeface="+mn-lt"/>
                <a:cs typeface="+mn-lt"/>
              </a:rPr>
              <a:t>данной</a:t>
            </a:r>
            <a:r>
              <a:rPr lang="en-GB" sz="2000" b="1">
                <a:solidFill>
                  <a:schemeClr val="accent1"/>
                </a:solidFill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курсовой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работы</a:t>
            </a:r>
            <a:r>
              <a:rPr lang="en-GB" sz="2000" b="1">
                <a:ea typeface="+mn-lt"/>
                <a:cs typeface="+mn-lt"/>
              </a:rPr>
              <a:t>, </a:t>
            </a:r>
            <a:r>
              <a:rPr lang="en-GB" sz="2000" b="1" err="1">
                <a:ea typeface="+mn-lt"/>
                <a:cs typeface="+mn-lt"/>
              </a:rPr>
              <a:t>являе</a:t>
            </a:r>
            <a:r>
              <a:rPr lang="ru" sz="2000" b="1">
                <a:ea typeface="+mn-lt"/>
                <a:cs typeface="+mn-lt"/>
              </a:rPr>
              <a:t>т</a:t>
            </a:r>
            <a:r>
              <a:rPr lang="en-GB" sz="2000" b="1" err="1">
                <a:ea typeface="+mn-lt"/>
                <a:cs typeface="+mn-lt"/>
              </a:rPr>
              <a:t>ся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онлайн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информационн</a:t>
            </a:r>
            <a:r>
              <a:rPr lang="ru" sz="2000" b="1" err="1">
                <a:ea typeface="+mn-lt"/>
                <a:cs typeface="+mn-lt"/>
              </a:rPr>
              <a:t>ая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систем</a:t>
            </a:r>
            <a:r>
              <a:rPr lang="ru" sz="2000" b="1">
                <a:ea typeface="+mn-lt"/>
                <a:cs typeface="+mn-lt"/>
              </a:rPr>
              <a:t>а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для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продуктовых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магазинов</a:t>
            </a:r>
            <a:r>
              <a:rPr lang="ru" sz="2000" b="1">
                <a:ea typeface="+mn-lt"/>
                <a:cs typeface="+mn-lt"/>
              </a:rPr>
              <a:t>.</a:t>
            </a:r>
            <a:endParaRPr lang="en-GB" sz="2000" b="1"/>
          </a:p>
          <a:p>
            <a:pPr>
              <a:buNone/>
            </a:pP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Архитектура сайта</a:t>
            </a:r>
            <a:r>
              <a:rPr lang="ru" sz="2000" b="1">
                <a:ea typeface="+mn-lt"/>
                <a:cs typeface="+mn-lt"/>
              </a:rPr>
              <a:t> –  это систематизация информации и  навигации по ней с целью помочь потенциальным заказчикам находить нужные им данные.</a:t>
            </a:r>
            <a:endParaRPr lang="en-GB" sz="2000" b="1"/>
          </a:p>
          <a:p>
            <a:pPr>
              <a:buNone/>
            </a:pPr>
            <a:r>
              <a:rPr lang="ru" sz="2000" b="1">
                <a:ea typeface="+mn-lt"/>
                <a:cs typeface="+mn-lt"/>
              </a:rPr>
              <a:t>Важным элементом в разработке интернет-магазина является 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интерфейс</a:t>
            </a:r>
            <a:r>
              <a:rPr lang="ru" sz="2000" b="1">
                <a:ea typeface="+mn-lt"/>
                <a:cs typeface="+mn-lt"/>
              </a:rPr>
              <a:t>, так   как   с   помощью   него   будет   происходить   взаимодействие   с   клиентом.</a:t>
            </a:r>
            <a:endParaRPr lang="en-GB" sz="2000" b="1"/>
          </a:p>
          <a:p>
            <a:pPr>
              <a:buNone/>
            </a:pPr>
            <a:r>
              <a:rPr lang="ru" sz="2000" b="1">
                <a:ea typeface="+mn-lt"/>
                <a:cs typeface="+mn-lt"/>
              </a:rPr>
              <a:t>Для разработки были использованы следующие технологии:</a:t>
            </a:r>
            <a:endParaRPr lang="en-GB" sz="2000" b="1"/>
          </a:p>
          <a:p>
            <a:pPr>
              <a:buFont typeface="Arial"/>
              <a:buChar char="•"/>
            </a:pP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HTML </a:t>
            </a:r>
            <a:r>
              <a:rPr lang="ru" sz="2000" b="1">
                <a:ea typeface="+mn-lt"/>
                <a:cs typeface="+mn-lt"/>
              </a:rPr>
              <a:t>– этот язык является базовым в области технологий создания сайтов, так как относительно легок в освоении. </a:t>
            </a:r>
            <a:endParaRPr lang="en-GB" sz="2000" b="1"/>
          </a:p>
          <a:p>
            <a:pPr>
              <a:buFont typeface="Arial"/>
              <a:buChar char="•"/>
            </a:pP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CSS</a:t>
            </a:r>
            <a:r>
              <a:rPr lang="ru" sz="2000" b="1">
                <a:ea typeface="+mn-lt"/>
                <a:cs typeface="+mn-lt"/>
              </a:rPr>
              <a:t> – формальный язык, преимущественно используется как средство описания, оформления внешнего вида веб-страниц, написанных с помощью языков разметки HTML.</a:t>
            </a:r>
            <a:endParaRPr lang="en-GB" sz="2000" b="1"/>
          </a:p>
          <a:p>
            <a:pPr marL="0" indent="0">
              <a:buNone/>
            </a:pPr>
            <a:endParaRPr lang="en-GB" sz="1600"/>
          </a:p>
        </p:txBody>
      </p:sp>
    </p:spTree>
    <p:extLst>
      <p:ext uri="{BB962C8B-B14F-4D97-AF65-F5344CB8AC3E}">
        <p14:creationId xmlns:p14="http://schemas.microsoft.com/office/powerpoint/2010/main" val="18891305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A511A5-1BCB-6986-9ED4-7981502FD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980871"/>
            <a:ext cx="4560584" cy="1128068"/>
          </a:xfrm>
        </p:spPr>
        <p:txBody>
          <a:bodyPr anchor="ctr">
            <a:normAutofit/>
          </a:bodyPr>
          <a:lstStyle/>
          <a:p>
            <a:r>
              <a:rPr lang="ru" sz="3100" b="1">
                <a:ea typeface="+mj-lt"/>
                <a:cs typeface="+mj-lt"/>
              </a:rPr>
              <a:t>  </a:t>
            </a:r>
            <a:r>
              <a:rPr lang="ru" sz="3100" b="1">
                <a:solidFill>
                  <a:schemeClr val="accent1"/>
                </a:solidFill>
                <a:ea typeface="+mj-lt"/>
                <a:cs typeface="+mj-lt"/>
              </a:rPr>
              <a:t> 2.2 Создание окружения для проекта</a:t>
            </a:r>
            <a:endParaRPr lang="en-US" sz="3100">
              <a:solidFill>
                <a:schemeClr val="accent1"/>
              </a:solidFill>
            </a:endParaRPr>
          </a:p>
          <a:p>
            <a:endParaRPr lang="en-GB" sz="31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1CC15-3A9D-5393-4924-C9A09AF68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None/>
            </a:pPr>
            <a:r>
              <a:rPr lang="ru" sz="2000" b="1">
                <a:ea typeface="+mn-lt"/>
                <a:cs typeface="+mn-lt"/>
              </a:rPr>
              <a:t> </a:t>
            </a:r>
            <a:r>
              <a:rPr lang="ru" sz="2000">
                <a:ea typeface="+mn-lt"/>
                <a:cs typeface="+mn-lt"/>
              </a:rPr>
              <a:t>         </a:t>
            </a:r>
            <a:r>
              <a:rPr lang="ru" sz="2000" b="1">
                <a:ea typeface="+mn-lt"/>
                <a:cs typeface="+mn-lt"/>
              </a:rPr>
              <a:t> В качестве редактора кода будет использован </a:t>
            </a:r>
            <a:r>
              <a:rPr lang="en-GB" sz="2000" b="1">
                <a:ea typeface="+mn-lt"/>
                <a:cs typeface="+mn-lt"/>
              </a:rPr>
              <a:t>Visual Studio Code</a:t>
            </a:r>
            <a:r>
              <a:rPr lang="ru" sz="2000" b="1">
                <a:ea typeface="+mn-lt"/>
                <a:cs typeface="+mn-lt"/>
              </a:rPr>
              <a:t>. Создаем папку в нем, которую назовем 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“ </a:t>
            </a:r>
            <a:r>
              <a:rPr lang="en-GB" sz="2000" b="1">
                <a:solidFill>
                  <a:schemeClr val="accent1"/>
                </a:solidFill>
                <a:ea typeface="+mn-lt"/>
                <a:cs typeface="+mn-lt"/>
              </a:rPr>
              <a:t>KURSOVAYA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”</a:t>
            </a:r>
            <a:r>
              <a:rPr lang="ru" sz="2000" b="1">
                <a:ea typeface="+mn-lt"/>
                <a:cs typeface="+mn-lt"/>
              </a:rPr>
              <a:t>, в нем и будут все файлы проекта.</a:t>
            </a:r>
            <a:endParaRPr lang="en-GB" sz="2000" b="1"/>
          </a:p>
          <a:p>
            <a:pPr>
              <a:buNone/>
            </a:pPr>
            <a:r>
              <a:rPr lang="ru" sz="2000" b="1">
                <a:ea typeface="+mn-lt"/>
                <a:cs typeface="+mn-lt"/>
              </a:rPr>
              <a:t>          Сайт будет состоять из одной страниц. Создадим для нее файл </a:t>
            </a:r>
            <a:r>
              <a:rPr lang="en-GB" sz="2000" b="1">
                <a:solidFill>
                  <a:schemeClr val="accent1"/>
                </a:solidFill>
                <a:ea typeface="+mn-lt"/>
                <a:cs typeface="+mn-lt"/>
              </a:rPr>
              <a:t>index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.</a:t>
            </a:r>
            <a:r>
              <a:rPr lang="en-GB" sz="2000" b="1">
                <a:solidFill>
                  <a:schemeClr val="accent1"/>
                </a:solidFill>
                <a:ea typeface="+mn-lt"/>
                <a:cs typeface="+mn-lt"/>
              </a:rPr>
              <a:t>html </a:t>
            </a:r>
            <a:endParaRPr lang="en-GB" sz="2000" b="1">
              <a:solidFill>
                <a:schemeClr val="accent1"/>
              </a:solidFill>
            </a:endParaRPr>
          </a:p>
          <a:p>
            <a:pPr>
              <a:buNone/>
            </a:pPr>
            <a:r>
              <a:rPr lang="ru" sz="2000" b="1">
                <a:ea typeface="+mn-lt"/>
                <a:cs typeface="+mn-lt"/>
              </a:rPr>
              <a:t>          Окружение готово и теперь мы можем приступить к самой разработке (рис. 1) </a:t>
            </a:r>
            <a:endParaRPr lang="en-GB" sz="2000" b="1"/>
          </a:p>
          <a:p>
            <a:pPr marL="0" indent="0">
              <a:buNone/>
            </a:pPr>
            <a:endParaRPr lang="en-GB" sz="20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F7635FF-232C-1779-8A5E-B4E8B72B40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286" b="2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535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AAE94E3-A7DB-4868-B1E3-E49703488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572D2C-966F-38C0-A9E5-FDEF271E2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en-GB" sz="3700" b="1">
                <a:solidFill>
                  <a:schemeClr val="accent1"/>
                </a:solidFill>
                <a:ea typeface="+mj-lt"/>
                <a:cs typeface="+mj-lt"/>
              </a:rPr>
              <a:t>2.3 </a:t>
            </a:r>
            <a:r>
              <a:rPr lang="en-GB" sz="3700" b="1" err="1">
                <a:solidFill>
                  <a:schemeClr val="accent1"/>
                </a:solidFill>
                <a:ea typeface="+mj-lt"/>
                <a:cs typeface="+mj-lt"/>
              </a:rPr>
              <a:t>Верстка</a:t>
            </a:r>
            <a:r>
              <a:rPr lang="en-GB" sz="3700" b="1">
                <a:solidFill>
                  <a:schemeClr val="accent1"/>
                </a:solidFill>
                <a:ea typeface="+mj-lt"/>
                <a:cs typeface="+mj-lt"/>
              </a:rPr>
              <a:t> HTML </a:t>
            </a:r>
            <a:r>
              <a:rPr lang="en-GB" sz="3700" b="1" err="1">
                <a:solidFill>
                  <a:schemeClr val="accent1"/>
                </a:solidFill>
                <a:ea typeface="+mj-lt"/>
                <a:cs typeface="+mj-lt"/>
              </a:rPr>
              <a:t>страницы</a:t>
            </a:r>
            <a:endParaRPr lang="en-US" sz="3700" b="1">
              <a:solidFill>
                <a:schemeClr val="accent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27964-0DE0-003A-A02D-F39772FD6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8" y="2675562"/>
            <a:ext cx="6643914" cy="149230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GB" sz="2000" b="1" err="1">
                <a:ea typeface="+mn-lt"/>
                <a:cs typeface="+mn-lt"/>
              </a:rPr>
              <a:t>Открываем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ранее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созданный</a:t>
            </a:r>
            <a:r>
              <a:rPr lang="en-GB" sz="2000" b="1">
                <a:ea typeface="+mn-lt"/>
                <a:cs typeface="+mn-lt"/>
              </a:rPr>
              <a:t> “index.html” и </a:t>
            </a:r>
            <a:r>
              <a:rPr lang="en-GB" sz="2000" b="1" err="1">
                <a:ea typeface="+mn-lt"/>
                <a:cs typeface="+mn-lt"/>
              </a:rPr>
              <a:t>пишем</a:t>
            </a:r>
            <a:r>
              <a:rPr lang="en-GB" sz="2000" b="1">
                <a:ea typeface="+mn-lt"/>
                <a:cs typeface="+mn-lt"/>
              </a:rPr>
              <a:t> </a:t>
            </a:r>
            <a:r>
              <a:rPr lang="en-GB" sz="2000" b="1" err="1">
                <a:ea typeface="+mn-lt"/>
                <a:cs typeface="+mn-lt"/>
              </a:rPr>
              <a:t>стандартный</a:t>
            </a:r>
            <a:r>
              <a:rPr lang="en-GB" sz="2000" b="1">
                <a:ea typeface="+mn-lt"/>
                <a:cs typeface="+mn-lt"/>
              </a:rPr>
              <a:t> HTML5 </a:t>
            </a:r>
            <a:r>
              <a:rPr lang="en-GB" sz="2000" b="1" err="1">
                <a:ea typeface="+mn-lt"/>
                <a:cs typeface="+mn-lt"/>
              </a:rPr>
              <a:t>код</a:t>
            </a:r>
            <a:r>
              <a:rPr lang="en-GB" sz="2000" b="1">
                <a:ea typeface="+mn-lt"/>
                <a:cs typeface="+mn-lt"/>
              </a:rPr>
              <a:t> (</a:t>
            </a:r>
            <a:r>
              <a:rPr lang="en-GB" sz="2000" b="1" err="1">
                <a:ea typeface="+mn-lt"/>
                <a:cs typeface="+mn-lt"/>
              </a:rPr>
              <a:t>рис</a:t>
            </a:r>
            <a:r>
              <a:rPr lang="en-GB" sz="2000" b="1">
                <a:ea typeface="+mn-lt"/>
                <a:cs typeface="+mn-lt"/>
              </a:rPr>
              <a:t>. 2).</a:t>
            </a:r>
          </a:p>
          <a:p>
            <a:pPr>
              <a:buNone/>
            </a:pPr>
            <a:r>
              <a:rPr lang="ru" sz="2000" b="1">
                <a:ea typeface="+mn-lt"/>
                <a:cs typeface="+mn-lt"/>
              </a:rPr>
              <a:t>Затем мы подключаем наши файлы через &lt;</a:t>
            </a:r>
            <a:r>
              <a:rPr lang="en-GB" sz="2000" b="1">
                <a:ea typeface="+mn-lt"/>
                <a:cs typeface="+mn-lt"/>
              </a:rPr>
              <a:t>link</a:t>
            </a:r>
            <a:r>
              <a:rPr lang="ru" sz="2000" b="1">
                <a:ea typeface="+mn-lt"/>
                <a:cs typeface="+mn-lt"/>
              </a:rPr>
              <a:t>&gt; в элементе  &lt;</a:t>
            </a:r>
            <a:r>
              <a:rPr lang="en-GB" sz="2000" b="1">
                <a:ea typeface="+mn-lt"/>
                <a:cs typeface="+mn-lt"/>
              </a:rPr>
              <a:t>head</a:t>
            </a:r>
            <a:r>
              <a:rPr lang="ru" sz="2000" b="1">
                <a:ea typeface="+mn-lt"/>
                <a:cs typeface="+mn-lt"/>
              </a:rPr>
              <a:t>&gt; (рис. 3)</a:t>
            </a:r>
            <a:endParaRPr lang="en-GB" sz="2000" b="1"/>
          </a:p>
          <a:p>
            <a:pPr marL="0" indent="0">
              <a:buNone/>
            </a:pPr>
            <a:endParaRPr lang="en-GB" sz="20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mputer screen with text&#10;&#10;AI-generated content may be incorrect.">
            <a:extLst>
              <a:ext uri="{FF2B5EF4-FFF2-40B4-BE49-F238E27FC236}">
                <a16:creationId xmlns:a16="http://schemas.microsoft.com/office/drawing/2014/main" id="{E9246603-D55B-0DFF-7419-43F764D90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2483" y="856030"/>
            <a:ext cx="6554032" cy="15247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mputer screen with text&#10;&#10;AI-generated content may be incorrect.">
            <a:extLst>
              <a:ext uri="{FF2B5EF4-FFF2-40B4-BE49-F238E27FC236}">
                <a16:creationId xmlns:a16="http://schemas.microsoft.com/office/drawing/2014/main" id="{9169E1C4-6DA3-A1B6-57DF-824C75851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1650" y="3986505"/>
            <a:ext cx="7817380" cy="224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0651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41DB4-7ABC-84B5-B60A-22D9B51DC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68068"/>
            <a:ext cx="10515600" cy="750469"/>
          </a:xfrm>
        </p:spPr>
        <p:txBody>
          <a:bodyPr>
            <a:normAutofit fontScale="90000"/>
          </a:bodyPr>
          <a:lstStyle/>
          <a:p>
            <a:pPr algn="just"/>
            <a:r>
              <a:rPr lang="ru" sz="2800" b="1">
                <a:solidFill>
                  <a:schemeClr val="accent1"/>
                </a:solidFill>
                <a:ea typeface="+mj-lt"/>
                <a:cs typeface="+mj-lt"/>
              </a:rPr>
              <a:t>После задания </a:t>
            </a:r>
            <a:r>
              <a:rPr lang="en-US" sz="2800" b="1" err="1">
                <a:solidFill>
                  <a:schemeClr val="accent1"/>
                </a:solidFill>
                <a:ea typeface="+mj-lt"/>
                <a:cs typeface="+mj-lt"/>
              </a:rPr>
              <a:t>css</a:t>
            </a:r>
            <a:r>
              <a:rPr lang="en-US" sz="2800" b="1">
                <a:solidFill>
                  <a:schemeClr val="accent1"/>
                </a:solidFill>
                <a:ea typeface="+mj-lt"/>
                <a:cs typeface="+mj-lt"/>
              </a:rPr>
              <a:t> </a:t>
            </a:r>
            <a:r>
              <a:rPr lang="ru" sz="2800" b="1">
                <a:solidFill>
                  <a:schemeClr val="accent1"/>
                </a:solidFill>
                <a:ea typeface="+mj-lt"/>
                <a:cs typeface="+mj-lt"/>
              </a:rPr>
              <a:t>стилей, которое будут описаны в части “2.3 Использование стилей CSS”, </a:t>
            </a:r>
            <a:r>
              <a:rPr lang="ru" sz="2800" b="1" err="1">
                <a:solidFill>
                  <a:schemeClr val="accent1"/>
                </a:solidFill>
                <a:ea typeface="+mj-lt"/>
                <a:cs typeface="+mj-lt"/>
              </a:rPr>
              <a:t>навбар</a:t>
            </a:r>
            <a:r>
              <a:rPr lang="ru" sz="2800" b="1">
                <a:solidFill>
                  <a:schemeClr val="accent1"/>
                </a:solidFill>
                <a:ea typeface="+mj-lt"/>
                <a:cs typeface="+mj-lt"/>
              </a:rPr>
              <a:t> примет такой вид. (Рис. 4)</a:t>
            </a:r>
            <a:endParaRPr lang="en-US" sz="2800" b="1">
              <a:solidFill>
                <a:schemeClr val="accent1"/>
              </a:solidFill>
            </a:endParaRPr>
          </a:p>
          <a:p>
            <a:endParaRPr lang="en-US" sz="7200" b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1A7FAD-26C7-A653-E917-93DA9816C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23" y="3444815"/>
            <a:ext cx="11419576" cy="77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7450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58254" y="-358254"/>
            <a:ext cx="6858000" cy="7574507"/>
          </a:xfrm>
          <a:prstGeom prst="rect">
            <a:avLst/>
          </a:prstGeom>
          <a:ln>
            <a:noFill/>
          </a:ln>
          <a:effectLst>
            <a:outerShdw blurRad="304800" dist="317500" sx="94000" sy="94000" algn="l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grocery store&#10;&#10;AI-generated content may be incorrect.">
            <a:extLst>
              <a:ext uri="{FF2B5EF4-FFF2-40B4-BE49-F238E27FC236}">
                <a16:creationId xmlns:a16="http://schemas.microsoft.com/office/drawing/2014/main" id="{92C9CE19-2815-F2FA-8E82-4C407AA91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9" y="2272646"/>
            <a:ext cx="7556738" cy="24056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F5C4C-6F58-BEDA-B0D3-AC4D6B2CD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5895" y="298105"/>
            <a:ext cx="4612609" cy="6351191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buNone/>
            </a:pPr>
            <a:r>
              <a:rPr lang="en-US" sz="1600">
                <a:latin typeface="Consolas"/>
              </a:rPr>
              <a:t>&lt;main&gt;</a:t>
            </a:r>
            <a:endParaRPr lang="en-US" sz="1600"/>
          </a:p>
          <a:p>
            <a:pPr>
              <a:buNone/>
            </a:pPr>
            <a:r>
              <a:rPr lang="en-US" sz="1600">
                <a:latin typeface="Consolas"/>
              </a:rPr>
              <a:t>    &lt;!-- </a:t>
            </a:r>
            <a:r>
              <a:rPr lang="ru" sz="1600">
                <a:latin typeface="Consolas"/>
              </a:rPr>
              <a:t>Герой секция</a:t>
            </a:r>
            <a:r>
              <a:rPr lang="en-US" sz="1600">
                <a:latin typeface="Consolas"/>
              </a:rPr>
              <a:t> --&gt;</a:t>
            </a:r>
            <a:endParaRPr lang="en-US" sz="1600"/>
          </a:p>
          <a:p>
            <a:pPr>
              <a:buNone/>
            </a:pPr>
            <a:r>
              <a:rPr lang="en-US" sz="1600">
                <a:latin typeface="Consolas"/>
              </a:rPr>
              <a:t>    &lt;section class="hero"&gt;</a:t>
            </a:r>
            <a:endParaRPr lang="en-US" sz="1600"/>
          </a:p>
          <a:p>
            <a:pPr>
              <a:buNone/>
            </a:pPr>
            <a:r>
              <a:rPr lang="en-US" sz="1600">
                <a:latin typeface="Consolas"/>
              </a:rPr>
              <a:t>        &lt;div class="container hero-content"&gt;</a:t>
            </a:r>
            <a:endParaRPr lang="en-US" sz="1600"/>
          </a:p>
          <a:p>
            <a:pPr>
              <a:buNone/>
            </a:pPr>
            <a:r>
              <a:rPr lang="en-US" sz="1600">
                <a:latin typeface="Consolas"/>
              </a:rPr>
              <a:t>            </a:t>
            </a:r>
            <a:r>
              <a:rPr lang="ru" sz="1600">
                <a:latin typeface="Consolas"/>
              </a:rPr>
              <a:t>&lt;h1&gt;Свежие продукты от фермеров&lt;/h1&gt;</a:t>
            </a:r>
            <a:endParaRPr lang="en-US" sz="1600"/>
          </a:p>
          <a:p>
            <a:pPr>
              <a:buNone/>
            </a:pPr>
            <a:r>
              <a:rPr lang="ru" sz="1600">
                <a:latin typeface="Consolas"/>
              </a:rPr>
              <a:t>            &lt;p&gt;Мы предлагаем широкий ассортимент экологически чистых продуктов напрямую от местных фермеров.&lt;/p&gt;</a:t>
            </a:r>
            <a:endParaRPr lang="en-US" sz="1600"/>
          </a:p>
          <a:p>
            <a:pPr>
              <a:buNone/>
            </a:pPr>
            <a:r>
              <a:rPr lang="ru" sz="1600">
                <a:latin typeface="Consolas"/>
              </a:rPr>
              <a:t>            </a:t>
            </a:r>
            <a:r>
              <a:rPr lang="en-US" sz="1600">
                <a:latin typeface="Consolas"/>
              </a:rPr>
              <a:t>&lt;div class="hero-buttons"&gt;</a:t>
            </a:r>
            <a:endParaRPr lang="en-US" sz="1600"/>
          </a:p>
          <a:p>
            <a:pPr>
              <a:buNone/>
            </a:pPr>
            <a:r>
              <a:rPr lang="en-US" sz="1600">
                <a:latin typeface="Consolas"/>
              </a:rPr>
              <a:t>                &lt;a </a:t>
            </a:r>
            <a:r>
              <a:rPr lang="en-US" sz="1600" err="1">
                <a:latin typeface="Consolas"/>
              </a:rPr>
              <a:t>href</a:t>
            </a:r>
            <a:r>
              <a:rPr lang="en-US" sz="1600">
                <a:latin typeface="Consolas"/>
              </a:rPr>
              <a:t>="#" class="</a:t>
            </a:r>
            <a:r>
              <a:rPr lang="en-US" sz="1600" err="1">
                <a:latin typeface="Consolas"/>
              </a:rPr>
              <a:t>btn</a:t>
            </a:r>
            <a:r>
              <a:rPr lang="en-US" sz="1600">
                <a:latin typeface="Consolas"/>
              </a:rPr>
              <a:t> </a:t>
            </a:r>
            <a:r>
              <a:rPr lang="en-US" sz="1600" err="1">
                <a:latin typeface="Consolas"/>
              </a:rPr>
              <a:t>btn</a:t>
            </a:r>
            <a:r>
              <a:rPr lang="en-US" sz="1600">
                <a:latin typeface="Consolas"/>
              </a:rPr>
              <a:t>-lg" id="</a:t>
            </a:r>
            <a:r>
              <a:rPr lang="en-US" sz="1600" err="1">
                <a:latin typeface="Consolas"/>
              </a:rPr>
              <a:t>viewCatalogBtn</a:t>
            </a:r>
            <a:r>
              <a:rPr lang="en-US" sz="1600">
                <a:latin typeface="Consolas"/>
              </a:rPr>
              <a:t>"&gt;</a:t>
            </a:r>
            <a:r>
              <a:rPr lang="ru" sz="1600">
                <a:latin typeface="Consolas"/>
              </a:rPr>
              <a:t>Смотреть каталог</a:t>
            </a:r>
            <a:r>
              <a:rPr lang="en-US" sz="1600">
                <a:latin typeface="Consolas"/>
              </a:rPr>
              <a:t>&lt;/a&gt;</a:t>
            </a:r>
            <a:endParaRPr lang="en-US" sz="1600"/>
          </a:p>
          <a:p>
            <a:pPr>
              <a:buNone/>
            </a:pPr>
            <a:r>
              <a:rPr lang="en-US" sz="1600">
                <a:latin typeface="Consolas"/>
              </a:rPr>
              <a:t>                &lt;a </a:t>
            </a:r>
            <a:r>
              <a:rPr lang="en-US" sz="1600" err="1">
                <a:latin typeface="Consolas"/>
              </a:rPr>
              <a:t>href</a:t>
            </a:r>
            <a:r>
              <a:rPr lang="en-US" sz="1600">
                <a:latin typeface="Consolas"/>
              </a:rPr>
              <a:t>="about.html" class="</a:t>
            </a:r>
            <a:r>
              <a:rPr lang="en-US" sz="1600" err="1">
                <a:latin typeface="Consolas"/>
              </a:rPr>
              <a:t>btn</a:t>
            </a:r>
            <a:r>
              <a:rPr lang="en-US" sz="1600">
                <a:latin typeface="Consolas"/>
              </a:rPr>
              <a:t> </a:t>
            </a:r>
            <a:r>
              <a:rPr lang="en-US" sz="1600" err="1">
                <a:latin typeface="Consolas"/>
              </a:rPr>
              <a:t>btn</a:t>
            </a:r>
            <a:r>
              <a:rPr lang="en-US" sz="1600">
                <a:latin typeface="Consolas"/>
              </a:rPr>
              <a:t>-lg </a:t>
            </a:r>
            <a:r>
              <a:rPr lang="en-US" sz="1600" err="1">
                <a:latin typeface="Consolas"/>
              </a:rPr>
              <a:t>btn</a:t>
            </a:r>
            <a:r>
              <a:rPr lang="en-US" sz="1600">
                <a:latin typeface="Consolas"/>
              </a:rPr>
              <a:t>-outline"&gt;</a:t>
            </a:r>
            <a:r>
              <a:rPr lang="ru" sz="1600">
                <a:latin typeface="Consolas"/>
              </a:rPr>
              <a:t>Узнать больше</a:t>
            </a:r>
            <a:r>
              <a:rPr lang="en-US" sz="1600">
                <a:latin typeface="Consolas"/>
              </a:rPr>
              <a:t>&lt;/a&gt;</a:t>
            </a:r>
            <a:endParaRPr lang="en-US" sz="1600"/>
          </a:p>
          <a:p>
            <a:pPr>
              <a:buNone/>
            </a:pPr>
            <a:r>
              <a:rPr lang="en-US" sz="1600">
                <a:latin typeface="Consolas"/>
              </a:rPr>
              <a:t>            </a:t>
            </a:r>
            <a:r>
              <a:rPr lang="ru" sz="1600">
                <a:latin typeface="Consolas"/>
              </a:rPr>
              <a:t>&lt;/</a:t>
            </a:r>
            <a:r>
              <a:rPr lang="ru" sz="1600" err="1">
                <a:latin typeface="Consolas"/>
              </a:rPr>
              <a:t>div</a:t>
            </a:r>
            <a:r>
              <a:rPr lang="ru" sz="1600">
                <a:latin typeface="Consolas"/>
              </a:rPr>
              <a:t>&gt;</a:t>
            </a:r>
            <a:endParaRPr lang="en-US" sz="1600"/>
          </a:p>
          <a:p>
            <a:pPr>
              <a:buNone/>
            </a:pPr>
            <a:r>
              <a:rPr lang="ru" sz="1600">
                <a:latin typeface="Consolas"/>
              </a:rPr>
              <a:t>        &lt;/</a:t>
            </a:r>
            <a:r>
              <a:rPr lang="ru" sz="1600" err="1">
                <a:latin typeface="Consolas"/>
              </a:rPr>
              <a:t>div</a:t>
            </a:r>
            <a:r>
              <a:rPr lang="ru" sz="1600">
                <a:latin typeface="Consolas"/>
              </a:rPr>
              <a:t>&gt;</a:t>
            </a:r>
            <a:endParaRPr lang="en-US" sz="1600"/>
          </a:p>
          <a:p>
            <a:pPr>
              <a:buNone/>
            </a:pPr>
            <a:r>
              <a:rPr lang="ru" sz="1600">
                <a:latin typeface="Consolas"/>
              </a:rPr>
              <a:t>    &lt;/</a:t>
            </a:r>
            <a:r>
              <a:rPr lang="ru" sz="1600" err="1">
                <a:latin typeface="Consolas"/>
              </a:rPr>
              <a:t>section</a:t>
            </a:r>
            <a:r>
              <a:rPr lang="ru" sz="1600">
                <a:latin typeface="Consolas"/>
              </a:rPr>
              <a:t>&gt;</a:t>
            </a:r>
            <a:endParaRPr lang="en-US" sz="1600"/>
          </a:p>
          <a:p>
            <a:pPr>
              <a:buNone/>
            </a:pPr>
            <a:r>
              <a:rPr lang="ru" sz="1600">
                <a:latin typeface="Consolas"/>
              </a:rPr>
              <a:t>&lt;/</a:t>
            </a:r>
            <a:r>
              <a:rPr lang="ru" sz="1600" err="1">
                <a:latin typeface="Consolas"/>
              </a:rPr>
              <a:t>main</a:t>
            </a:r>
            <a:r>
              <a:rPr lang="ru" sz="1600">
                <a:latin typeface="Consolas"/>
              </a:rPr>
              <a:t>&gt;</a:t>
            </a:r>
            <a:endParaRPr lang="en-US" sz="1600"/>
          </a:p>
          <a:p>
            <a:pPr>
              <a:buNone/>
            </a:pPr>
            <a:r>
              <a:rPr lang="ru" sz="2200" b="1">
                <a:solidFill>
                  <a:schemeClr val="accent1"/>
                </a:solidFill>
                <a:ea typeface="+mn-lt"/>
                <a:cs typeface="+mn-lt"/>
              </a:rPr>
              <a:t>В итоге мы получим следующее:</a:t>
            </a:r>
            <a:endParaRPr lang="en-US" sz="2200" b="1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22425586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577BD0-299F-9CDE-2E2B-25767D494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543" y="549963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1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Следующая часть секция категория:</a:t>
            </a:r>
            <a:endParaRPr lang="en-US" sz="37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endParaRPr lang="en-US" sz="37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close up of a milk bottle and a bottle of milk&#10;&#10;AI-generated content may be incorrect.">
            <a:extLst>
              <a:ext uri="{FF2B5EF4-FFF2-40B4-BE49-F238E27FC236}">
                <a16:creationId xmlns:a16="http://schemas.microsoft.com/office/drawing/2014/main" id="{068D1085-9071-499D-D676-C1345523B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25" y="2546827"/>
            <a:ext cx="11327549" cy="288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3702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0C3116A-9BF8-D6FA-942D-3CECF4C5A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5640" y="2567638"/>
            <a:ext cx="6350623" cy="17229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b="1" kern="120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Разработка</a:t>
            </a:r>
            <a:r>
              <a:rPr lang="en-US" sz="28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b="1" kern="120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онлайн</a:t>
            </a:r>
            <a:r>
              <a:rPr lang="en-US" sz="28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 </a:t>
            </a:r>
            <a:r>
              <a:rPr lang="en-US" sz="2800" b="1" kern="120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информационной</a:t>
            </a:r>
            <a:r>
              <a:rPr lang="en-US" sz="28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 </a:t>
            </a:r>
            <a:r>
              <a:rPr lang="en-US" sz="2800" b="1" kern="120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системы</a:t>
            </a:r>
            <a:r>
              <a:rPr lang="en-US" sz="28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b="1" kern="120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для</a:t>
            </a:r>
            <a:r>
              <a:rPr lang="en-US" sz="28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 </a:t>
            </a:r>
            <a:r>
              <a:rPr lang="en-US" sz="2800" b="1" kern="120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продуктовых</a:t>
            </a:r>
            <a:r>
              <a:rPr lang="en-US" sz="28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 </a:t>
            </a:r>
            <a:r>
              <a:rPr lang="en-US" sz="2800" b="1" kern="120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магазинов</a:t>
            </a:r>
            <a:endParaRPr lang="en-US" sz="2800" kern="1200" err="1">
              <a:solidFill>
                <a:schemeClr val="tx2"/>
              </a:solidFill>
              <a:latin typeface="+mj-lt"/>
            </a:endParaRPr>
          </a:p>
          <a:p>
            <a:pPr algn="ctr"/>
            <a:endParaRPr lang="en-US" sz="2800" kern="1200">
              <a:solidFill>
                <a:schemeClr val="tx2"/>
              </a:solidFill>
              <a:latin typeface="+mj-lt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04234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45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FDCF-006F-2CD3-D113-104A88027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b="1" kern="120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Следующая</a:t>
            </a:r>
            <a:r>
              <a:rPr lang="en-US" sz="24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1" kern="120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секция</a:t>
            </a:r>
            <a:r>
              <a:rPr lang="en-US" sz="24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1" u="sng" kern="120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Популярные</a:t>
            </a:r>
            <a:r>
              <a:rPr lang="en-US" sz="2400" b="1" u="sng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1" u="sng" kern="120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продукты</a:t>
            </a:r>
            <a:r>
              <a:rPr lang="en-US" sz="2400" b="1" u="sng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:</a:t>
            </a:r>
            <a:endParaRPr lang="en-US" sz="2400" b="1" kern="1200">
              <a:solidFill>
                <a:schemeClr val="bg1"/>
              </a:solidFill>
              <a:latin typeface="+mj-lt"/>
            </a:endParaRPr>
          </a:p>
          <a:p>
            <a:pPr algn="ctr"/>
            <a:endParaRPr lang="en-US" sz="2400" b="1" kern="12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 descr="A screenshot of a food recipe&#10;&#10;AI-generated content may be incorrect.">
            <a:extLst>
              <a:ext uri="{FF2B5EF4-FFF2-40B4-BE49-F238E27FC236}">
                <a16:creationId xmlns:a16="http://schemas.microsoft.com/office/drawing/2014/main" id="{E6A608D7-A9FF-E67F-AC27-C2A085E27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2298" y="1396641"/>
            <a:ext cx="8137103" cy="452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744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8718D-0874-5EDF-EFC2-031E5BF9F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59" y="3427225"/>
            <a:ext cx="5814239" cy="8444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" sz="2000" b="1">
                <a:solidFill>
                  <a:schemeClr val="accent1"/>
                </a:solidFill>
                <a:latin typeface="Times New Roman"/>
                <a:cs typeface="Times New Roman"/>
              </a:rPr>
              <a:t>Секция отзывов:</a:t>
            </a:r>
          </a:p>
          <a:p>
            <a:r>
              <a:rPr lang="ru" sz="2000" b="1" u="sng">
                <a:solidFill>
                  <a:schemeClr val="accent1"/>
                </a:solidFill>
                <a:ea typeface="+mn-lt"/>
                <a:cs typeface="+mn-lt"/>
              </a:rPr>
              <a:t>Секция "Подписка на рассылку":</a:t>
            </a:r>
            <a:endParaRPr lang="ru" sz="2000" b="1">
              <a:solidFill>
                <a:schemeClr val="accent1"/>
              </a:solidFill>
              <a:ea typeface="+mn-lt"/>
              <a:cs typeface="+mn-lt"/>
            </a:endParaRPr>
          </a:p>
          <a:p>
            <a:endParaRPr lang="ru" sz="2000" b="1">
              <a:solidFill>
                <a:schemeClr val="accent1"/>
              </a:solidFill>
              <a:latin typeface="Times New Roman"/>
              <a:cs typeface="Times New Roman"/>
            </a:endParaRPr>
          </a:p>
        </p:txBody>
      </p:sp>
      <p:pic>
        <p:nvPicPr>
          <p:cNvPr id="4" name="Picture 3" descr="A screenshot of a chat&#10;&#10;AI-generated content may be incorrect.">
            <a:extLst>
              <a:ext uri="{FF2B5EF4-FFF2-40B4-BE49-F238E27FC236}">
                <a16:creationId xmlns:a16="http://schemas.microsoft.com/office/drawing/2014/main" id="{91581608-4347-4DA4-DEA3-F68F50253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24" y="-6337"/>
            <a:ext cx="11462264" cy="321350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A65989E-BBD5-44D7-AA86-7AFD5D46B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66000">
                <a:srgbClr val="000000"/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1A2881-D8D7-4A7D-ACA3-E9F849F8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6400800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reen screen with white text&#10;&#10;AI-generated content may be incorrect.">
            <a:extLst>
              <a:ext uri="{FF2B5EF4-FFF2-40B4-BE49-F238E27FC236}">
                <a16:creationId xmlns:a16="http://schemas.microsoft.com/office/drawing/2014/main" id="{4D3057B5-25D4-FDBD-ED49-66D1D77C8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363" y="4502988"/>
            <a:ext cx="10499425" cy="189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8527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57770A-BFEE-65A6-05DE-ADBD81E70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543" y="549963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Следующая часть ‘footer’:</a:t>
            </a:r>
          </a:p>
          <a:p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EEC5080-616B-39AD-9A32-A067D065A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25" y="2677312"/>
            <a:ext cx="11327549" cy="303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9273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2F19F4-FE70-43DC-856F-2CE5F521D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F17EC-A0BA-F837-1AAE-19EBFC8BB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8765" y="1058230"/>
            <a:ext cx="4991629" cy="41758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None/>
            </a:pPr>
            <a:r>
              <a:rPr lang="ru" sz="2400" b="1">
                <a:solidFill>
                  <a:schemeClr val="accent1"/>
                </a:solidFill>
                <a:ea typeface="+mn-lt"/>
                <a:cs typeface="+mn-lt"/>
              </a:rPr>
              <a:t>Теперь перейдем к адаптивному дизайну, многое использовано с помощью </a:t>
            </a:r>
            <a:r>
              <a:rPr lang="en-GB" sz="2400" b="1">
                <a:solidFill>
                  <a:schemeClr val="accent1"/>
                </a:solidFill>
                <a:ea typeface="+mn-lt"/>
                <a:cs typeface="+mn-lt"/>
              </a:rPr>
              <a:t>‘bootstrap’ </a:t>
            </a:r>
            <a:r>
              <a:rPr lang="ru" sz="2400" b="1">
                <a:solidFill>
                  <a:schemeClr val="accent1"/>
                </a:solidFill>
                <a:ea typeface="+mn-lt"/>
                <a:cs typeface="+mn-lt"/>
              </a:rPr>
              <a:t>поэтому другое можете ознакомиться на сайте </a:t>
            </a:r>
            <a:endParaRPr lang="en-US" sz="2400" b="1">
              <a:solidFill>
                <a:schemeClr val="accent1"/>
              </a:solidFill>
            </a:endParaRPr>
          </a:p>
          <a:p>
            <a:pPr>
              <a:buNone/>
            </a:pPr>
            <a:r>
              <a:rPr lang="ru" sz="2400" b="1">
                <a:solidFill>
                  <a:schemeClr val="accent1"/>
                </a:solidFill>
                <a:ea typeface="+mn-lt"/>
                <a:cs typeface="+mn-lt"/>
              </a:rPr>
              <a:t>Вот что он добавляет ‘бургер-меню’ который появляется на маленьких экранах при открывании происходит показ, а при обратном закрывается </a:t>
            </a:r>
            <a:endParaRPr lang="en-GB" sz="2400" b="1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GB" sz="2400" b="1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5ECC94-3D5E-46A7-A7A1-DE807E156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658367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white background with blue text and green icons&#10;&#10;AI-generated content may be incorrect.">
            <a:extLst>
              <a:ext uri="{FF2B5EF4-FFF2-40B4-BE49-F238E27FC236}">
                <a16:creationId xmlns:a16="http://schemas.microsoft.com/office/drawing/2014/main" id="{36D88843-59C8-0EBE-A9C1-553A7D5CB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371" y="841905"/>
            <a:ext cx="4271294" cy="231717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E549738-9961-462D-81B7-4A7A44691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3530966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symbol&#10;&#10;AI-generated content may be incorrect.">
            <a:extLst>
              <a:ext uri="{FF2B5EF4-FFF2-40B4-BE49-F238E27FC236}">
                <a16:creationId xmlns:a16="http://schemas.microsoft.com/office/drawing/2014/main" id="{3D6D410E-E6B4-0D0F-3135-DE22EB56A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1066" y="4603894"/>
            <a:ext cx="4305905" cy="516708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00479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77ED13-D71A-D82C-8CEB-F7FBF2F47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88425"/>
            <a:ext cx="4354988" cy="23598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800" b="1" kern="120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Другие</a:t>
            </a:r>
            <a:r>
              <a:rPr lang="en-US" sz="3800" b="1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b="1" kern="120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части</a:t>
            </a:r>
            <a:r>
              <a:rPr lang="en-US" sz="3800" b="1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b="1" kern="120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кода</a:t>
            </a:r>
            <a:r>
              <a:rPr lang="en-US" sz="3800" b="1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b="1" kern="120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также</a:t>
            </a:r>
            <a:r>
              <a:rPr lang="en-US" sz="3800" b="1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b="1" kern="120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используют</a:t>
            </a:r>
            <a:r>
              <a:rPr lang="en-US" sz="3800" b="1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‘bootstrap’. </a:t>
            </a:r>
            <a:endParaRPr lang="en-US" sz="3800" b="1" kern="1200">
              <a:solidFill>
                <a:schemeClr val="accent1"/>
              </a:solidFill>
              <a:latin typeface="+mj-lt"/>
            </a:endParaRPr>
          </a:p>
          <a:p>
            <a:endParaRPr lang="en-US" sz="3800" b="1" kern="120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creenshot of a screenshot of a food and drink&#10;&#10;AI-generated content may be incorrect.">
            <a:extLst>
              <a:ext uri="{FF2B5EF4-FFF2-40B4-BE49-F238E27FC236}">
                <a16:creationId xmlns:a16="http://schemas.microsoft.com/office/drawing/2014/main" id="{82546149-A84C-2A9B-AF0F-D2E5F34FF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2620" y="666728"/>
            <a:ext cx="3675744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4372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BBA042-C7DF-459F-8591-129B96561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ru" sz="4000" b="1">
                <a:solidFill>
                  <a:srgbClr val="FFFFFF"/>
                </a:solidFill>
                <a:latin typeface="Times New Roman"/>
                <a:cs typeface="Times New Roman"/>
              </a:rPr>
              <a:t>РЕЗУЛЬТАТ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B4607-341D-775E-3699-2C1C2106F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4405" y="801881"/>
            <a:ext cx="7926946" cy="634960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>
              <a:buNone/>
            </a:pPr>
            <a:r>
              <a:rPr lang="ru" sz="2400" b="1">
                <a:solidFill>
                  <a:schemeClr val="accent1"/>
                </a:solidFill>
                <a:ea typeface="+mn-lt"/>
                <a:cs typeface="+mn-lt"/>
              </a:rPr>
              <a:t>За время выполнения курсовой работы были изучены принципы разработки </a:t>
            </a:r>
            <a:r>
              <a:rPr lang="ru" sz="2400" b="1" err="1">
                <a:solidFill>
                  <a:schemeClr val="accent1"/>
                </a:solidFill>
                <a:ea typeface="+mn-lt"/>
                <a:cs typeface="+mn-lt"/>
              </a:rPr>
              <a:t>web</a:t>
            </a:r>
            <a:r>
              <a:rPr lang="ru" sz="2400" b="1">
                <a:solidFill>
                  <a:schemeClr val="accent1"/>
                </a:solidFill>
                <a:ea typeface="+mn-lt"/>
                <a:cs typeface="+mn-lt"/>
              </a:rPr>
              <a:t>-сайта:</a:t>
            </a:r>
            <a:endParaRPr lang="en-US" sz="2400" b="1">
              <a:solidFill>
                <a:schemeClr val="accent1"/>
              </a:solidFill>
            </a:endParaRPr>
          </a:p>
          <a:p>
            <a:pPr algn="just">
              <a:buNone/>
            </a:pPr>
            <a:endParaRPr lang="en-GB" sz="4400" b="1">
              <a:solidFill>
                <a:schemeClr val="accent1"/>
              </a:solidFill>
            </a:endParaRPr>
          </a:p>
          <a:p>
            <a:pPr>
              <a:buFont typeface="Arial"/>
              <a:buChar char="•"/>
            </a:pPr>
            <a:r>
              <a:rPr lang="ru" sz="1600" b="1">
                <a:solidFill>
                  <a:schemeClr val="accent1"/>
                </a:solidFill>
                <a:ea typeface="+mn-lt"/>
                <a:cs typeface="+mn-lt"/>
              </a:rPr>
              <a:t>Мы создали веб-страницу используя HTML.</a:t>
            </a:r>
            <a:endParaRPr lang="en-GB" sz="1600" b="1">
              <a:solidFill>
                <a:schemeClr val="accent1"/>
              </a:solidFill>
            </a:endParaRPr>
          </a:p>
          <a:p>
            <a:pPr indent="0" algn="just">
              <a:buNone/>
            </a:pPr>
            <a:endParaRPr lang="en-GB" sz="3200" b="1">
              <a:solidFill>
                <a:schemeClr val="accent1"/>
              </a:solidFill>
            </a:endParaRPr>
          </a:p>
          <a:p>
            <a:pPr>
              <a:buFont typeface="Arial"/>
              <a:buChar char="•"/>
            </a:pPr>
            <a:r>
              <a:rPr lang="ru" sz="1600" b="1">
                <a:solidFill>
                  <a:schemeClr val="accent1"/>
                </a:solidFill>
                <a:ea typeface="+mn-lt"/>
                <a:cs typeface="+mn-lt"/>
              </a:rPr>
              <a:t>Стили выполнены с использованием CSS</a:t>
            </a:r>
            <a:endParaRPr lang="en-GB" sz="1600" b="1">
              <a:solidFill>
                <a:schemeClr val="accent1"/>
              </a:solidFill>
            </a:endParaRPr>
          </a:p>
          <a:p>
            <a:pPr indent="0" algn="just">
              <a:buNone/>
            </a:pPr>
            <a:endParaRPr lang="en-GB" sz="3200" b="1">
              <a:solidFill>
                <a:schemeClr val="accent1"/>
              </a:solidFill>
            </a:endParaRPr>
          </a:p>
          <a:p>
            <a:pPr>
              <a:buFont typeface="Arial"/>
              <a:buChar char="•"/>
            </a:pPr>
            <a:r>
              <a:rPr lang="ru" sz="1600" b="1">
                <a:solidFill>
                  <a:schemeClr val="accent1"/>
                </a:solidFill>
                <a:ea typeface="+mn-lt"/>
                <a:cs typeface="+mn-lt"/>
              </a:rPr>
              <a:t>Создана адаптивная веб-страница с использованием медиа-запросов.</a:t>
            </a:r>
            <a:endParaRPr lang="ru" sz="1600" b="1">
              <a:solidFill>
                <a:schemeClr val="accent1"/>
              </a:solidFill>
            </a:endParaRPr>
          </a:p>
          <a:p>
            <a:pPr>
              <a:buFont typeface="Arial"/>
              <a:buChar char="•"/>
            </a:pPr>
            <a:endParaRPr lang="ru" sz="1600" b="1"/>
          </a:p>
          <a:p>
            <a:pPr algn="just">
              <a:buNone/>
            </a:pP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В результате была создана современная, функциональная и эстетичная веб-страница, которая удовлетворяет требованиям заказчиков, удобна для пользователей и соответствует современным трендам в веб-дизайне.</a:t>
            </a:r>
            <a:endParaRPr lang="ru" sz="4000" b="1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ru" sz="2000" b="1">
              <a:solidFill>
                <a:schemeClr val="accent1"/>
              </a:solidFill>
            </a:endParaRPr>
          </a:p>
          <a:p>
            <a:pPr indent="0" algn="just">
              <a:buNone/>
            </a:pPr>
            <a:endParaRPr lang="en-GB"/>
          </a:p>
          <a:p>
            <a:pPr marL="0" indent="0">
              <a:buNone/>
            </a:pPr>
            <a:endParaRPr lang="en-GB" sz="1900" b="1"/>
          </a:p>
        </p:txBody>
      </p:sp>
    </p:spTree>
    <p:extLst>
      <p:ext uri="{BB962C8B-B14F-4D97-AF65-F5344CB8AC3E}">
        <p14:creationId xmlns:p14="http://schemas.microsoft.com/office/powerpoint/2010/main" val="37401170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Picture background">
            <a:extLst>
              <a:ext uri="{FF2B5EF4-FFF2-40B4-BE49-F238E27FC236}">
                <a16:creationId xmlns:a16="http://schemas.microsoft.com/office/drawing/2014/main" id="{B8C7E10D-A6DC-F2E8-4B74-BEEE372D91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602" b="2041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7721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17AB3D3-3C9C-4DED-809A-78734805B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2CD951-CE8A-3C06-1388-D683DB518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266" y="904515"/>
            <a:ext cx="10066122" cy="1298448"/>
          </a:xfrm>
        </p:spPr>
        <p:txBody>
          <a:bodyPr anchor="b">
            <a:normAutofit/>
          </a:bodyPr>
          <a:lstStyle/>
          <a:p>
            <a:r>
              <a:rPr lang="ru" sz="4800" b="1">
                <a:solidFill>
                  <a:schemeClr val="accent1"/>
                </a:solidFill>
                <a:latin typeface="Aptos"/>
                <a:ea typeface="+mj-lt"/>
                <a:cs typeface="+mj-lt"/>
              </a:rPr>
              <a:t>ВВЕДЕНИЕ</a:t>
            </a:r>
            <a:endParaRPr lang="en-US" sz="4800">
              <a:solidFill>
                <a:schemeClr val="accent1"/>
              </a:solidFill>
              <a:latin typeface="Aptos"/>
            </a:endParaRPr>
          </a:p>
          <a:p>
            <a:endParaRPr lang="en-GB" sz="4800">
              <a:latin typeface="Apto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74113-9ABF-EC89-BA0E-62CBC725A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625" y="2391691"/>
            <a:ext cx="5112788" cy="42629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buNone/>
            </a:pP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Web-технологиями</a:t>
            </a:r>
            <a:r>
              <a:rPr lang="ru" sz="2000" b="1">
                <a:ea typeface="+mn-lt"/>
                <a:cs typeface="+mn-lt"/>
              </a:rPr>
              <a:t> является весь набор средств, позволяющих организовать WWW (World Wide Web), то есть всемирную паутину. Так как каждый сеанс является взаимодействием двух сторон, а именно, сервера и клиента, то и Web-технологии делятся на следующие группы:</a:t>
            </a:r>
            <a:endParaRPr lang="en-US" sz="2000" b="1"/>
          </a:p>
          <a:p>
            <a:pPr algn="ctr">
              <a:buFont typeface="Arial"/>
              <a:buChar char="•"/>
            </a:pP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Технологии серверной стороны (</a:t>
            </a:r>
            <a:r>
              <a:rPr lang="ru" sz="2000" b="1" err="1">
                <a:solidFill>
                  <a:schemeClr val="accent1"/>
                </a:solidFill>
                <a:ea typeface="+mn-lt"/>
                <a:cs typeface="+mn-lt"/>
              </a:rPr>
              <a:t>server-side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).</a:t>
            </a:r>
            <a:endParaRPr lang="en-GB" sz="2000" b="1">
              <a:solidFill>
                <a:schemeClr val="accent1"/>
              </a:solidFill>
            </a:endParaRPr>
          </a:p>
          <a:p>
            <a:pPr algn="ctr">
              <a:buFont typeface="Arial"/>
              <a:buChar char="•"/>
            </a:pP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Технологии клиентской стороны (</a:t>
            </a:r>
            <a:r>
              <a:rPr lang="ru" sz="2000" b="1" err="1">
                <a:solidFill>
                  <a:schemeClr val="accent1"/>
                </a:solidFill>
                <a:ea typeface="+mn-lt"/>
                <a:cs typeface="+mn-lt"/>
              </a:rPr>
              <a:t>client-side</a:t>
            </a: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).</a:t>
            </a:r>
            <a:endParaRPr lang="en-GB" sz="2000" b="1">
              <a:solidFill>
                <a:schemeClr val="accent1"/>
              </a:solidFill>
            </a:endParaRPr>
          </a:p>
          <a:p>
            <a:pPr marL="0" indent="0" algn="ctr">
              <a:buNone/>
            </a:pPr>
            <a:endParaRPr lang="en-GB" sz="2000"/>
          </a:p>
        </p:txBody>
      </p:sp>
      <p:pic>
        <p:nvPicPr>
          <p:cNvPr id="5" name="Picture 4" descr="Фото Веб Технологии | Freepik">
            <a:extLst>
              <a:ext uri="{FF2B5EF4-FFF2-40B4-BE49-F238E27FC236}">
                <a16:creationId xmlns:a16="http://schemas.microsoft.com/office/drawing/2014/main" id="{8F3A87F1-51E5-C34B-18FE-74CCBF2F2F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07" r="6336"/>
          <a:stretch/>
        </p:blipFill>
        <p:spPr>
          <a:xfrm>
            <a:off x="5911532" y="2484255"/>
            <a:ext cx="5150277" cy="3714244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28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6EC9B1-8435-EB44-8465-2AA9E963F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616B56C-F31E-842B-C234-C471AEB7C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C5ECD8-DFB2-EE28-10D3-62F40BE1A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266" y="904515"/>
            <a:ext cx="10066122" cy="1298448"/>
          </a:xfrm>
        </p:spPr>
        <p:txBody>
          <a:bodyPr anchor="b">
            <a:normAutofit/>
          </a:bodyPr>
          <a:lstStyle/>
          <a:p>
            <a:r>
              <a:rPr lang="ru" sz="4800" b="1">
                <a:solidFill>
                  <a:schemeClr val="accent1"/>
                </a:solidFill>
                <a:latin typeface="Aptos"/>
                <a:ea typeface="+mj-lt"/>
                <a:cs typeface="+mj-lt"/>
              </a:rPr>
              <a:t>ВВЕДЕНИЕ</a:t>
            </a:r>
            <a:endParaRPr lang="en-US" sz="4800">
              <a:solidFill>
                <a:schemeClr val="accent1"/>
              </a:solidFill>
              <a:latin typeface="Aptos"/>
            </a:endParaRPr>
          </a:p>
          <a:p>
            <a:endParaRPr lang="en-GB" sz="4800">
              <a:latin typeface="Apto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CE86900-A134-D78E-758A-6BA8C8BA6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FAE00BD-A3E6-CB68-DD82-F1032C73C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13463-F1F0-92BE-D5ED-CFD3F6B53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352" y="2391691"/>
            <a:ext cx="5112788" cy="42629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buNone/>
            </a:pPr>
            <a:r>
              <a:rPr lang="ru" sz="2400" b="1">
                <a:solidFill>
                  <a:schemeClr val="accent1"/>
                </a:solidFill>
                <a:ea typeface="+mn-lt"/>
                <a:cs typeface="+mn-lt"/>
              </a:rPr>
              <a:t>Технологии клиентской стороны</a:t>
            </a:r>
            <a:r>
              <a:rPr lang="ru" sz="2400" b="1">
                <a:ea typeface="+mn-lt"/>
                <a:cs typeface="+mn-lt"/>
              </a:rPr>
              <a:t> включают в свой состав весь набор технологий по созданию веб-страниц (HTML, JavaScript, DHTML и другие), </a:t>
            </a:r>
            <a:r>
              <a:rPr lang="ru" sz="2400" b="1">
                <a:solidFill>
                  <a:schemeClr val="accent1"/>
                </a:solidFill>
                <a:ea typeface="+mn-lt"/>
                <a:cs typeface="+mn-lt"/>
              </a:rPr>
              <a:t>а технологии серверной стороны</a:t>
            </a:r>
            <a:r>
              <a:rPr lang="ru" sz="2400" b="1">
                <a:ea typeface="+mn-lt"/>
                <a:cs typeface="+mn-lt"/>
              </a:rPr>
              <a:t> состоят из технологий доступа к информационным базам данных в сети интернет (CGI, PHP).</a:t>
            </a:r>
            <a:endParaRPr lang="en-US" sz="2400" b="1"/>
          </a:p>
          <a:p>
            <a:pPr algn="ctr">
              <a:buNone/>
            </a:pPr>
            <a:endParaRPr lang="ru" sz="2000" b="1"/>
          </a:p>
        </p:txBody>
      </p:sp>
      <p:pic>
        <p:nvPicPr>
          <p:cNvPr id="5" name="Picture 4" descr="Фото Веб Технологии | Freepik">
            <a:extLst>
              <a:ext uri="{FF2B5EF4-FFF2-40B4-BE49-F238E27FC236}">
                <a16:creationId xmlns:a16="http://schemas.microsoft.com/office/drawing/2014/main" id="{7F9A1014-04EF-1EE4-B1CA-A0BEB843F7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07" r="6336"/>
          <a:stretch/>
        </p:blipFill>
        <p:spPr>
          <a:xfrm>
            <a:off x="5911532" y="2484255"/>
            <a:ext cx="5150277" cy="3714244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95BD5425-3622-2938-7BF7-48790CE87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1154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Глобальный Интернет может исчезнуть">
            <a:extLst>
              <a:ext uri="{FF2B5EF4-FFF2-40B4-BE49-F238E27FC236}">
                <a16:creationId xmlns:a16="http://schemas.microsoft.com/office/drawing/2014/main" id="{4102F3B2-A461-0C2F-4F5F-A38B2687F34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7695" b="74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5B5A9-E182-96A4-551E-C2A7781D71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1036" y="1285298"/>
            <a:ext cx="8783782" cy="428206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ctr">
              <a:buNone/>
            </a:pPr>
            <a:r>
              <a:rPr lang="en-GB">
                <a:solidFill>
                  <a:srgbClr val="FFFFFF"/>
                </a:solidFill>
                <a:ea typeface="+mn-lt"/>
                <a:cs typeface="+mn-lt"/>
              </a:rPr>
              <a:t>WEB-сайт Интернет-магазина – это система, ориентированная большей частью на покупателя. Он должен предоставлять сервисы просмотра товара, удобного поиска товара, легкость и удобство при заказе товара.</a:t>
            </a:r>
            <a:endParaRPr lang="en-US">
              <a:solidFill>
                <a:srgbClr val="FFFFFF"/>
              </a:solidFill>
              <a:ea typeface="+mn-lt"/>
              <a:cs typeface="+mn-lt"/>
            </a:endParaRPr>
          </a:p>
          <a:p>
            <a:pPr algn="ctr">
              <a:buNone/>
            </a:pPr>
            <a:r>
              <a:rPr lang="en-GB">
                <a:solidFill>
                  <a:srgbClr val="FFFFFF"/>
                </a:solidFill>
                <a:ea typeface="+mn-lt"/>
                <a:cs typeface="+mn-lt"/>
              </a:rPr>
              <a:t> </a:t>
            </a:r>
            <a:br>
              <a:rPr lang="en-GB">
                <a:ea typeface="+mn-lt"/>
                <a:cs typeface="+mn-lt"/>
              </a:rPr>
            </a:br>
            <a:r>
              <a:rPr lang="en-GB">
                <a:solidFill>
                  <a:srgbClr val="FFFFFF"/>
                </a:solidFill>
                <a:ea typeface="+mn-lt"/>
                <a:cs typeface="+mn-lt"/>
              </a:rPr>
              <a:t>           И так, целью моей курсовой работы является создание сайта Интернет-магазина, обеспечивающего удобство, безопасность и интуитивную понятность интерфейса пользователю.</a:t>
            </a:r>
            <a:endParaRPr lang="en-US">
              <a:solidFill>
                <a:srgbClr val="FFFFFF"/>
              </a:solidFill>
            </a:endParaRPr>
          </a:p>
          <a:p>
            <a:pPr>
              <a:buNone/>
            </a:pPr>
            <a:endParaRPr lang="en-GB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3396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ncepto de collage html y css | Foto Gratis">
            <a:extLst>
              <a:ext uri="{FF2B5EF4-FFF2-40B4-BE49-F238E27FC236}">
                <a16:creationId xmlns:a16="http://schemas.microsoft.com/office/drawing/2014/main" id="{F5BE4C13-8124-F34D-70EE-EB991F420B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00A099-15E2-2B04-30A4-70E5630C6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658" y="2611550"/>
            <a:ext cx="9957759" cy="16338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>
                <a:solidFill>
                  <a:srgbClr val="FFFFFF"/>
                </a:solidFill>
              </a:rPr>
              <a:t>1.ТЕОРЕТИЧЕСКАЯ ЧАСТЬ</a:t>
            </a:r>
            <a:endParaRPr lang="en-US" sz="5200">
              <a:solidFill>
                <a:srgbClr val="FFFFFF"/>
              </a:solidFill>
            </a:endParaRPr>
          </a:p>
          <a:p>
            <a:pPr algn="ctr"/>
            <a:endParaRPr lang="en-US" sz="5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1790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istema html para el concepto de sitio web. | Foto Premium">
            <a:extLst>
              <a:ext uri="{FF2B5EF4-FFF2-40B4-BE49-F238E27FC236}">
                <a16:creationId xmlns:a16="http://schemas.microsoft.com/office/drawing/2014/main" id="{A89C7FBE-025E-35ED-C7DB-ADEDF0651C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732C00-3ED4-BFDD-8BCF-FDAC02B08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4473351" cy="1345731"/>
          </a:xfrm>
        </p:spPr>
        <p:txBody>
          <a:bodyPr>
            <a:normAutofit/>
          </a:bodyPr>
          <a:lstStyle/>
          <a:p>
            <a:r>
              <a:rPr lang="ru" sz="4000" b="1">
                <a:solidFill>
                  <a:schemeClr val="accent1"/>
                </a:solidFill>
                <a:ea typeface="+mj-lt"/>
                <a:cs typeface="+mj-lt"/>
              </a:rPr>
              <a:t>1.2 HTML и XHTML</a:t>
            </a:r>
            <a:endParaRPr lang="en-US" sz="4000">
              <a:solidFill>
                <a:schemeClr val="accent1"/>
              </a:solidFill>
            </a:endParaRPr>
          </a:p>
          <a:p>
            <a:endParaRPr lang="en-GB" sz="4000" b="1">
              <a:solidFill>
                <a:schemeClr val="accent1"/>
              </a:solidFill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C17DD-BBF7-33CB-BABE-B73A9B655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7646" y="1713765"/>
            <a:ext cx="4667316" cy="498967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ru" sz="2000" b="1">
                <a:solidFill>
                  <a:schemeClr val="accent1"/>
                </a:solidFill>
                <a:ea typeface="+mn-lt"/>
                <a:cs typeface="+mn-lt"/>
              </a:rPr>
              <a:t>HyperTextMarkupLanguage (HTML)</a:t>
            </a:r>
            <a:r>
              <a:rPr lang="ru" sz="1800" b="1">
                <a:ea typeface="+mn-lt"/>
                <a:cs typeface="+mn-lt"/>
              </a:rPr>
              <a:t> - это язык разметки документов во Всемирной паутине, принятый за стандартный. Большая доля всех Web-страниц в Интернете создана при помощи языка HTML (или XHTML), поэтому мы рассмотрим его подробно.</a:t>
            </a:r>
            <a:endParaRPr lang="en-US" sz="1800" b="1"/>
          </a:p>
          <a:p>
            <a:pPr>
              <a:buNone/>
            </a:pPr>
            <a:r>
              <a:rPr lang="ru" sz="1800" b="1">
                <a:ea typeface="+mn-lt"/>
                <a:cs typeface="+mn-lt"/>
              </a:rPr>
              <a:t>Язык HTML позволяет форматировать текст и другие элемента Web-страницы: </a:t>
            </a:r>
            <a:r>
              <a:rPr lang="ru" sz="1800" b="1">
                <a:solidFill>
                  <a:schemeClr val="accent1"/>
                </a:solidFill>
                <a:ea typeface="+mn-lt"/>
                <a:cs typeface="+mn-lt"/>
              </a:rPr>
              <a:t>цвет, жирность, стиль, название шрифта для текста.</a:t>
            </a:r>
            <a:endParaRPr lang="en-GB" sz="1800" b="1">
              <a:solidFill>
                <a:schemeClr val="accent1"/>
              </a:solidFill>
            </a:endParaRPr>
          </a:p>
          <a:p>
            <a:pPr>
              <a:buNone/>
            </a:pPr>
            <a:r>
              <a:rPr lang="ru" sz="2000" b="1">
                <a:solidFill>
                  <a:schemeClr val="accent1"/>
                </a:solidFill>
                <a:latin typeface="Aptos"/>
                <a:cs typeface="Times New Roman"/>
              </a:rPr>
              <a:t>HTML </a:t>
            </a:r>
            <a:r>
              <a:rPr lang="ru" sz="1800" b="1">
                <a:latin typeface="Aptos"/>
                <a:cs typeface="Times New Roman"/>
              </a:rPr>
              <a:t>- язык разметки документов основанный на тэгах. Документ на языке HTML представляет собой набор элементов, при этом начало и конец каждого элемента обозначается служебными символами - тегами.</a:t>
            </a:r>
            <a:endParaRPr lang="ru" sz="1800" b="1">
              <a:latin typeface="Aptos"/>
            </a:endParaRPr>
          </a:p>
          <a:p>
            <a:pPr marL="0" indent="0">
              <a:buNone/>
            </a:pP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1475871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5E2117-E7EF-CFF6-85B9-4A42206D7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924" y="1183199"/>
            <a:ext cx="4503075" cy="898031"/>
          </a:xfrm>
        </p:spPr>
        <p:txBody>
          <a:bodyPr anchor="ctr">
            <a:normAutofit/>
          </a:bodyPr>
          <a:lstStyle/>
          <a:p>
            <a:r>
              <a:rPr lang="ru" sz="4000" b="1">
                <a:solidFill>
                  <a:schemeClr val="accent1"/>
                </a:solidFill>
              </a:rPr>
              <a:t>1.2 HTML и XHTML</a:t>
            </a:r>
            <a:endParaRPr lang="en-GB" sz="4000">
              <a:solidFill>
                <a:schemeClr val="accent1"/>
              </a:solidFill>
            </a:endParaRPr>
          </a:p>
          <a:p>
            <a:endParaRPr lang="en-GB" sz="4000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445FC-5A8B-539D-9245-7CD74407A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083" y="2094978"/>
            <a:ext cx="5252151" cy="4256675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 algn="ctr">
              <a:buNone/>
            </a:pPr>
            <a:r>
              <a:rPr lang="ru" sz="2000" b="1">
                <a:latin typeface="Times New Roman"/>
                <a:cs typeface="Times New Roman"/>
              </a:rPr>
              <a:t>Также рассмотрим </a:t>
            </a:r>
            <a:r>
              <a:rPr lang="ru" sz="2000" b="1">
                <a:solidFill>
                  <a:schemeClr val="accent1"/>
                </a:solidFill>
                <a:latin typeface="Times New Roman"/>
                <a:cs typeface="Times New Roman"/>
              </a:rPr>
              <a:t>ExtensibleHypertextMarkupLanguage (XHTML)</a:t>
            </a:r>
            <a:r>
              <a:rPr lang="ru" sz="2000" b="1">
                <a:latin typeface="Times New Roman"/>
                <a:cs typeface="Times New Roman"/>
              </a:rPr>
              <a:t> это расширяемый язык разметки гипертекста. Стоит отметить, что язык XHTML это ни описание самого языка, а список отличий XHTML от HTML. Рассмотрим основные отличия HTML и XHTML. В XHTML все используемые теги должны иметь закрывающий тег. Теги, не имеющие закрывающего тега должны оканчиваться символом /. Например тег &lt;br&gt;, должен иметь закрывающий его тег &lt;br /&gt;. В XHTML допускается писать теги и их атрибуты только строчными буквами.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fference Between HTML and XHTML [2023] - InterviewBit">
            <a:extLst>
              <a:ext uri="{FF2B5EF4-FFF2-40B4-BE49-F238E27FC236}">
                <a16:creationId xmlns:a16="http://schemas.microsoft.com/office/drawing/2014/main" id="{6927A9B6-259B-92D1-0EDE-780B1CE970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57" r="5" b="1110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7125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CE40B0-2E0A-9CA5-D5B9-2DB18D62B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647" y="1424164"/>
            <a:ext cx="9984615" cy="1597228"/>
          </a:xfrm>
        </p:spPr>
        <p:txBody>
          <a:bodyPr>
            <a:normAutofit/>
          </a:bodyPr>
          <a:lstStyle/>
          <a:p>
            <a:r>
              <a:rPr lang="ru" sz="4800" b="1">
                <a:solidFill>
                  <a:schemeClr val="accent1"/>
                </a:solidFill>
                <a:ea typeface="+mj-lt"/>
                <a:cs typeface="+mj-lt"/>
              </a:rPr>
              <a:t>1.3 Dynamic HTML</a:t>
            </a:r>
            <a:endParaRPr lang="en-US" sz="4800">
              <a:solidFill>
                <a:schemeClr val="accent1"/>
              </a:solidFill>
            </a:endParaRPr>
          </a:p>
          <a:p>
            <a:endParaRPr lang="en-GB" sz="4800">
              <a:solidFill>
                <a:schemeClr val="accent1"/>
              </a:solidFill>
            </a:endParaRPr>
          </a:p>
        </p:txBody>
      </p:sp>
      <p:pic>
        <p:nvPicPr>
          <p:cNvPr id="5" name="Picture 4" descr="How To Open File With DHTML Extension? - File Extension .DHTML">
            <a:extLst>
              <a:ext uri="{FF2B5EF4-FFF2-40B4-BE49-F238E27FC236}">
                <a16:creationId xmlns:a16="http://schemas.microsoft.com/office/drawing/2014/main" id="{286F1085-2D89-1CD7-9B53-B7CCA0D99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250" y="3018327"/>
            <a:ext cx="2728198" cy="27281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EB28E-1185-347B-3372-FAE036D4B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7734" y="2776605"/>
            <a:ext cx="5799835" cy="335165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ru" sz="2000" b="1">
                <a:solidFill>
                  <a:schemeClr val="accent1"/>
                </a:solidFill>
                <a:latin typeface="Times New Roman"/>
                <a:cs typeface="Times New Roman"/>
              </a:rPr>
              <a:t>Dynamic HTML или DHTML</a:t>
            </a:r>
            <a:r>
              <a:rPr lang="ru" sz="2000" b="1">
                <a:latin typeface="Times New Roman"/>
                <a:cs typeface="Times New Roman"/>
              </a:rPr>
              <a:t> - так принято называть связку языка HTML, каскадных таблиц стилей, скриптового языка и объектной модели документов. Скриптовым языком может выступать JavaScript или VisualBasic, но именно первый язык получил большую популярность и сегодня используется повсеместно. При помощи DHTML можно создавать интерактивные Web страницы, он позволяет легко и гибко обрабатывать данные запроса и формировать динамический ответ.</a:t>
            </a:r>
            <a:endParaRPr lang="en-US" sz="2000" b="1"/>
          </a:p>
        </p:txBody>
      </p:sp>
    </p:spTree>
    <p:extLst>
      <p:ext uri="{BB962C8B-B14F-4D97-AF65-F5344CB8AC3E}">
        <p14:creationId xmlns:p14="http://schemas.microsoft.com/office/powerpoint/2010/main" val="15386280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PowerPoint Presentation</vt:lpstr>
      <vt:lpstr>Разработка онлайн информационной системы для продуктовых магазинов </vt:lpstr>
      <vt:lpstr>ВВЕДЕНИЕ </vt:lpstr>
      <vt:lpstr>ВВЕДЕНИЕ </vt:lpstr>
      <vt:lpstr>PowerPoint Presentation</vt:lpstr>
      <vt:lpstr>1.ТЕОРЕТИЧЕСКАЯ ЧАСТЬ </vt:lpstr>
      <vt:lpstr>1.2 HTML и XHTML </vt:lpstr>
      <vt:lpstr>1.2 HTML и XHTML </vt:lpstr>
      <vt:lpstr>1.3 Dynamic HTML </vt:lpstr>
      <vt:lpstr>1.3.1 Каскадные таблицы стилей </vt:lpstr>
      <vt:lpstr>1.3.2 JavaScript </vt:lpstr>
      <vt:lpstr>1.4 Bootstrap </vt:lpstr>
      <vt:lpstr>2. ПРАКТИЧЕСКАЯ ЧАСТЬ </vt:lpstr>
      <vt:lpstr> 2.1 Описание предметной области</vt:lpstr>
      <vt:lpstr>   2.2 Создание окружения для проекта </vt:lpstr>
      <vt:lpstr>2.3 Верстка HTML страницы</vt:lpstr>
      <vt:lpstr>После задания css стилей, которое будут описаны в части “2.3 Использование стилей CSS”, навбар примет такой вид. (Рис. 4) </vt:lpstr>
      <vt:lpstr>PowerPoint Presentation</vt:lpstr>
      <vt:lpstr>Следующая часть секция категория: </vt:lpstr>
      <vt:lpstr>Следующая секция Популярные продукты: </vt:lpstr>
      <vt:lpstr>PowerPoint Presentation</vt:lpstr>
      <vt:lpstr>Следующая часть ‘footer’: </vt:lpstr>
      <vt:lpstr>PowerPoint Presentation</vt:lpstr>
      <vt:lpstr>Другие части кода также используют ‘bootstrap’.  </vt:lpstr>
      <vt:lpstr>РЕЗУЛЬТАТ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52</cp:revision>
  <dcterms:created xsi:type="dcterms:W3CDTF">2025-04-27T11:49:41Z</dcterms:created>
  <dcterms:modified xsi:type="dcterms:W3CDTF">2025-04-27T21:23:45Z</dcterms:modified>
</cp:coreProperties>
</file>

<file path=docProps/thumbnail.jpeg>
</file>